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708" r:id="rId1"/>
  </p:sldMasterIdLst>
  <p:notesMasterIdLst>
    <p:notesMasterId r:id="rId87"/>
  </p:notesMasterIdLst>
  <p:handoutMasterIdLst>
    <p:handoutMasterId r:id="rId88"/>
  </p:handoutMasterIdLst>
  <p:sldIdLst>
    <p:sldId id="642" r:id="rId2"/>
    <p:sldId id="643" r:id="rId3"/>
    <p:sldId id="499" r:id="rId4"/>
    <p:sldId id="373" r:id="rId5"/>
    <p:sldId id="549" r:id="rId6"/>
    <p:sldId id="584" r:id="rId7"/>
    <p:sldId id="583" r:id="rId8"/>
    <p:sldId id="645" r:id="rId9"/>
    <p:sldId id="552" r:id="rId10"/>
    <p:sldId id="536" r:id="rId11"/>
    <p:sldId id="598" r:id="rId12"/>
    <p:sldId id="599" r:id="rId13"/>
    <p:sldId id="602" r:id="rId14"/>
    <p:sldId id="621" r:id="rId15"/>
    <p:sldId id="624" r:id="rId16"/>
    <p:sldId id="635" r:id="rId17"/>
    <p:sldId id="625" r:id="rId18"/>
    <p:sldId id="636" r:id="rId19"/>
    <p:sldId id="646" r:id="rId20"/>
    <p:sldId id="647" r:id="rId21"/>
    <p:sldId id="554" r:id="rId22"/>
    <p:sldId id="588" r:id="rId23"/>
    <p:sldId id="557" r:id="rId24"/>
    <p:sldId id="604" r:id="rId25"/>
    <p:sldId id="607" r:id="rId26"/>
    <p:sldId id="563" r:id="rId27"/>
    <p:sldId id="567" r:id="rId28"/>
    <p:sldId id="561" r:id="rId29"/>
    <p:sldId id="626" r:id="rId30"/>
    <p:sldId id="637" r:id="rId31"/>
    <p:sldId id="638" r:id="rId32"/>
    <p:sldId id="632" r:id="rId33"/>
    <p:sldId id="623" r:id="rId34"/>
    <p:sldId id="639" r:id="rId35"/>
    <p:sldId id="605" r:id="rId36"/>
    <p:sldId id="627" r:id="rId37"/>
    <p:sldId id="590" r:id="rId38"/>
    <p:sldId id="592" r:id="rId39"/>
    <p:sldId id="610" r:id="rId40"/>
    <p:sldId id="496" r:id="rId41"/>
    <p:sldId id="629" r:id="rId42"/>
    <p:sldId id="634" r:id="rId43"/>
    <p:sldId id="630" r:id="rId44"/>
    <p:sldId id="633" r:id="rId45"/>
    <p:sldId id="628" r:id="rId46"/>
    <p:sldId id="332" r:id="rId47"/>
    <p:sldId id="606" r:id="rId48"/>
    <p:sldId id="350" r:id="rId49"/>
    <p:sldId id="579" r:id="rId50"/>
    <p:sldId id="504" r:id="rId51"/>
    <p:sldId id="608" r:id="rId52"/>
    <p:sldId id="609" r:id="rId53"/>
    <p:sldId id="453" r:id="rId54"/>
    <p:sldId id="500" r:id="rId55"/>
    <p:sldId id="501" r:id="rId56"/>
    <p:sldId id="566" r:id="rId57"/>
    <p:sldId id="611" r:id="rId58"/>
    <p:sldId id="620" r:id="rId59"/>
    <p:sldId id="619" r:id="rId60"/>
    <p:sldId id="612" r:id="rId61"/>
    <p:sldId id="614" r:id="rId62"/>
    <p:sldId id="613" r:id="rId63"/>
    <p:sldId id="618" r:id="rId64"/>
    <p:sldId id="641" r:id="rId65"/>
    <p:sldId id="640" r:id="rId66"/>
    <p:sldId id="535" r:id="rId67"/>
    <p:sldId id="631" r:id="rId68"/>
    <p:sldId id="454" r:id="rId69"/>
    <p:sldId id="582" r:id="rId70"/>
    <p:sldId id="463" r:id="rId71"/>
    <p:sldId id="597" r:id="rId72"/>
    <p:sldId id="648" r:id="rId73"/>
    <p:sldId id="649" r:id="rId74"/>
    <p:sldId id="650" r:id="rId75"/>
    <p:sldId id="651" r:id="rId76"/>
    <p:sldId id="662" r:id="rId77"/>
    <p:sldId id="656" r:id="rId78"/>
    <p:sldId id="657" r:id="rId79"/>
    <p:sldId id="660" r:id="rId80"/>
    <p:sldId id="658" r:id="rId81"/>
    <p:sldId id="659" r:id="rId82"/>
    <p:sldId id="661" r:id="rId83"/>
    <p:sldId id="663" r:id="rId84"/>
    <p:sldId id="664" r:id="rId85"/>
    <p:sldId id="665" r:id="rId86"/>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ffrey McDonald" initials="GMD" lastIdx="3" clrIdx="0">
    <p:extLst>
      <p:ext uri="{19B8F6BF-5375-455C-9EA6-DF929625EA0E}">
        <p15:presenceInfo xmlns:p15="http://schemas.microsoft.com/office/powerpoint/2012/main" userId="Geoffrey McDonal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6" autoAdjust="0"/>
    <p:restoredTop sz="95995" autoAdjust="0"/>
  </p:normalViewPr>
  <p:slideViewPr>
    <p:cSldViewPr snapToGrid="0">
      <p:cViewPr varScale="1">
        <p:scale>
          <a:sx n="123" d="100"/>
          <a:sy n="123" d="100"/>
        </p:scale>
        <p:origin x="108" y="312"/>
      </p:cViewPr>
      <p:guideLst/>
    </p:cSldViewPr>
  </p:slideViewPr>
  <p:notesTextViewPr>
    <p:cViewPr>
      <p:scale>
        <a:sx n="1" d="1"/>
        <a:sy n="1" d="1"/>
      </p:scale>
      <p:origin x="0" y="0"/>
    </p:cViewPr>
  </p:notesTextViewPr>
  <p:sorterViewPr>
    <p:cViewPr>
      <p:scale>
        <a:sx n="7" d="5"/>
        <a:sy n="7" d="5"/>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5622800" y="0"/>
            <a:ext cx="4301543" cy="341064"/>
          </a:xfrm>
          <a:prstGeom prst="rect">
            <a:avLst/>
          </a:prstGeom>
        </p:spPr>
        <p:txBody>
          <a:bodyPr vert="horz" lIns="91440" tIns="45720" rIns="91440" bIns="45720" rtlCol="0"/>
          <a:lstStyle>
            <a:lvl1pPr algn="r">
              <a:defRPr sz="1200"/>
            </a:lvl1pPr>
          </a:lstStyle>
          <a:p>
            <a:fld id="{40979DF8-7D6D-4A6E-834C-030D45638944}" type="datetimeFigureOut">
              <a:rPr lang="en-AU" smtClean="0"/>
              <a:t>25/05/2022</a:t>
            </a:fld>
            <a:endParaRPr lang="en-AU" dirty="0"/>
          </a:p>
        </p:txBody>
      </p:sp>
      <p:sp>
        <p:nvSpPr>
          <p:cNvPr id="4" name="Footer Placeholder 3"/>
          <p:cNvSpPr>
            <a:spLocks noGrp="1"/>
          </p:cNvSpPr>
          <p:nvPr>
            <p:ph type="ftr" sz="quarter" idx="2"/>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5622800" y="6456612"/>
            <a:ext cx="4301543" cy="341064"/>
          </a:xfrm>
          <a:prstGeom prst="rect">
            <a:avLst/>
          </a:prstGeom>
        </p:spPr>
        <p:txBody>
          <a:bodyPr vert="horz" lIns="91440" tIns="45720" rIns="91440" bIns="45720" rtlCol="0" anchor="b"/>
          <a:lstStyle>
            <a:lvl1pPr algn="r">
              <a:defRPr sz="1200"/>
            </a:lvl1pPr>
          </a:lstStyle>
          <a:p>
            <a:fld id="{58C3A663-B7B7-474C-A9DC-B0BAA10B6CBD}" type="slidenum">
              <a:rPr lang="en-AU" smtClean="0"/>
              <a:t>‹#›</a:t>
            </a:fld>
            <a:endParaRPr lang="en-AU" dirty="0"/>
          </a:p>
        </p:txBody>
      </p:sp>
    </p:spTree>
    <p:extLst>
      <p:ext uri="{BB962C8B-B14F-4D97-AF65-F5344CB8AC3E}">
        <p14:creationId xmlns:p14="http://schemas.microsoft.com/office/powerpoint/2010/main" val="1781240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48144360-2B57-4333-883B-C0885F9AB4CE}" type="datetimeFigureOut">
              <a:rPr lang="en-AU" smtClean="0"/>
              <a:t>25/05/2022</a:t>
            </a:fld>
            <a:endParaRPr lang="en-AU" dirty="0"/>
          </a:p>
        </p:txBody>
      </p:sp>
      <p:sp>
        <p:nvSpPr>
          <p:cNvPr id="4" name="Slide Image Placehold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F44C6F41-A4B4-4B4A-8EAE-BFA38303C4CD}" type="slidenum">
              <a:rPr lang="en-AU" smtClean="0"/>
              <a:t>‹#›</a:t>
            </a:fld>
            <a:endParaRPr lang="en-AU" dirty="0"/>
          </a:p>
        </p:txBody>
      </p:sp>
    </p:spTree>
    <p:extLst>
      <p:ext uri="{BB962C8B-B14F-4D97-AF65-F5344CB8AC3E}">
        <p14:creationId xmlns:p14="http://schemas.microsoft.com/office/powerpoint/2010/main" val="2184017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28572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991639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r>
              <a:rPr lang="en-US">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a:xfrm>
            <a:off x="3776135" y="6422854"/>
            <a:ext cx="4279669" cy="365125"/>
          </a:xfrm>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a:xfrm>
            <a:off x="8073048" y="6422854"/>
            <a:ext cx="879759" cy="365125"/>
          </a:xfrm>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13915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47871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r>
              <a:rPr lang="en-US">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59522266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4910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126458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27175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22442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13632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14363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26000"/>
          </a:schemeClr>
        </a:solidFill>
        <a:effectLst/>
      </p:bgPr>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pPr defTabSz="129982"/>
            <a:r>
              <a:rPr lang="en-US">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pPr defTabSz="129982"/>
            <a:endParaRPr lang="en-AU" dirty="0">
              <a:solidFill>
                <a:prstClr val="black">
                  <a:tint val="75000"/>
                </a:prstClr>
              </a:solidFill>
            </a:endParaRP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pPr defTabSz="129982"/>
            <a:fld id="{28E08657-AC47-4595-A22E-B5197F1DD9F1}" type="slidenum">
              <a:rPr lang="en-AU" smtClean="0">
                <a:solidFill>
                  <a:prstClr val="black">
                    <a:tint val="75000"/>
                  </a:prstClr>
                </a:solidFill>
              </a:rPr>
              <a:pPr defTabSz="129982"/>
              <a:t>‹#›</a:t>
            </a:fld>
            <a:endParaRPr lang="en-AU" dirty="0">
              <a:solidFill>
                <a:prstClr val="black">
                  <a:tint val="75000"/>
                </a:prstClr>
              </a:solidFill>
            </a:endParaRPr>
          </a:p>
        </p:txBody>
      </p:sp>
    </p:spTree>
    <p:extLst>
      <p:ext uri="{BB962C8B-B14F-4D97-AF65-F5344CB8AC3E}">
        <p14:creationId xmlns:p14="http://schemas.microsoft.com/office/powerpoint/2010/main" val="2948230076"/>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racehotel.com.au/"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www.austlii.edu.au/cgi-bin/viewdoc/au/cases/cth/FCCA/2019/2133.html" TargetMode="External"/><Relationship Id="rId7" Type="http://schemas.openxmlformats.org/officeDocument/2006/relationships/image" Target="../media/image4.png"/><Relationship Id="rId2" Type="http://schemas.openxmlformats.org/officeDocument/2006/relationships/hyperlink" Target="http://www.austlii.edu.au/cgi-bin/viewdoc/au/cases/cth/FCAFC/2021/143.html"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3.jpg"/><Relationship Id="rId4" Type="http://schemas.openxmlformats.org/officeDocument/2006/relationships/hyperlink" Target="http://www.austlii.edu.au/cgi-bin/viewdoc/au/cases/cth/FCCA/2020/1909.htm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asic.gov.au/regulatory-resources/insolvency/insolvency-for-directors/simplified-liquidation/"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hyperlink" Target="https://treasury.gov.au/publication/p2022-p258663-final-report"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view.officeapps.live.com/op/view.aspx?src=https://download.asic.gov.au/media/ms2bxh1n/info261-template-request-form-published-8-october-2021.docx&amp;wdOrigin=BROWSELINK" TargetMode="External"/><Relationship Id="rId4" Type="http://schemas.openxmlformats.org/officeDocument/2006/relationships/hyperlink" Target="https://asic.gov.au/for-finance-professionals/registered-liquidators/your-ongoing-obligations-as-a-registered-liquidator/asic-orders-about-creditor-defeating-dispositions/"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afsa.gov.au/about-us/newsroom/december-21-pir/section-139zq-notice-evidence-section-121-claim"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4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1.xml.rels><?xml version="1.0" encoding="UTF-8" standalone="yes"?>
<Relationships xmlns="http://schemas.openxmlformats.org/package/2006/relationships"><Relationship Id="rId3" Type="http://schemas.openxmlformats.org/officeDocument/2006/relationships/hyperlink" Target="https://consultations.ag.gov.au/legal-system/bankruptcy-system-possible-reforms/"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5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3.xml.rels><?xml version="1.0" encoding="UTF-8" standalone="yes"?>
<Relationships xmlns="http://schemas.openxmlformats.org/package/2006/relationships"><Relationship Id="rId3" Type="http://schemas.openxmlformats.org/officeDocument/2006/relationships/hyperlink" Target="https://asic.gov.au/for-business/small-business/starting-a-company/small-business-company-directors/resigning-or-removing-a-company-director/"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5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5.xml.rels><?xml version="1.0" encoding="UTF-8" standalone="yes"?>
<Relationships xmlns="http://schemas.openxmlformats.org/package/2006/relationships"><Relationship Id="rId8" Type="http://schemas.openxmlformats.org/officeDocument/2006/relationships/hyperlink" Target="http://www.austlii.edu.au/cgi-bin/viewdoc/au/legis/cth/consol_act/ca2001172/s9.html#company" TargetMode="External"/><Relationship Id="rId13" Type="http://schemas.openxmlformats.org/officeDocument/2006/relationships/image" Target="../media/image4.png"/><Relationship Id="rId3" Type="http://schemas.openxmlformats.org/officeDocument/2006/relationships/hyperlink" Target="http://www.austlii.edu.au/cgi-bin/viewdoc/au/legis/cth/consol_act/ca2001172/s259d.html#paragraph" TargetMode="External"/><Relationship Id="rId7" Type="http://schemas.openxmlformats.org/officeDocument/2006/relationships/hyperlink" Target="http://www.austlii.edu.au/cgi-bin/viewdoc/au/legis/cth/consol_act/ca2001172/s9.html#director" TargetMode="External"/><Relationship Id="rId12"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www.austlii.edu.au/cgi-bin/viewdoc/au/legis/cth/consol_act/ca2001172/s761a.html#person" TargetMode="External"/><Relationship Id="rId11" Type="http://schemas.openxmlformats.org/officeDocument/2006/relationships/hyperlink" Target="http://www.austlii.edu.au/cgi-bin/viewdoc/au/legis/cth/consol_act/ca2001172/s58aa.html#the_court" TargetMode="External"/><Relationship Id="rId5" Type="http://schemas.openxmlformats.org/officeDocument/2006/relationships/hyperlink" Target="http://www.austlii.edu.au/cgi-bin/viewdoc/au/legis/cth/consol_act/ca2001172/s9.html#asic" TargetMode="External"/><Relationship Id="rId10" Type="http://schemas.openxmlformats.org/officeDocument/2006/relationships/hyperlink" Target="http://www.austlii.edu.au/cgi-bin/viewdoc/au/legis/cth/consol_act/ca2001172/s1363.html#prescribed" TargetMode="External"/><Relationship Id="rId4" Type="http://schemas.openxmlformats.org/officeDocument/2006/relationships/hyperlink" Target="http://www.austlii.edu.au/cgi-bin/viewdoc/au/legis/cth/consol_act/ca2001172/s1371.html#made" TargetMode="External"/><Relationship Id="rId9" Type="http://schemas.openxmlformats.org/officeDocument/2006/relationships/hyperlink" Target="http://www.austlii.edu.au/cgi-bin/viewdoc/au/legis/cth/consol_act/ca2001172/s1270h.html#lodged"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asic.gov.au/regulatory-resources/find-a-document/statistics/insolvency-statistics/insolvency-statistics-series-2-external-administration-and-controller-appointments/" TargetMode="External"/><Relationship Id="rId4" Type="http://schemas.openxmlformats.org/officeDocument/2006/relationships/hyperlink" Target="https://www.afsa.gov.au/about-us/statistics" TargetMode="Externa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7news.com.au/" TargetMode="External"/></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onsultations.ag.gov.au/legal-system/bankruptcy-system-possible-reforms/" TargetMode="Externa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7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il.securedlending.com.au/e3t/Ctc/LV+113/cpbcW04/MXffhz42NfjW4ySbFB9dgmm_Q14K8KpDMrH-R_5nCT_V3Zsc37CgZBwW5RqhHR4CR9bVW4sS_g96P0yPrW8Q7cH85h2tw3W98vZcW7pKTbtW6dDm7b8mXLGrW16_Ntx297sz1W3_xdM-5zMXWBW8PF6Q87QqPZxW92bxrD8RmkM3W5CVwgW5tNN6MVbFXGH5CwC9JW5LyLZ96nqK9cN1Xcp5nQjnFPW2JjH308ydZ7rW2yJw011wQr0pW8dhRXb8Xf6-SW33_Xhb83V0DTW92npnk5vrtDQW7MrTXH3286H9W3cnFb03_mCMPW7fZLZ_4WnqZkW4jJGqt3lLgk4W2Hz8cj5zr87NW4NYh2H1RQ2MfW1qMwtz6hC9BZW7pHBgK2h7-mfW7lpTPS39yGpMW6mFzXn910jkWW8Gfq4Y28nGFyW2lWcYR2pNM50W4lhV2f7mM3yxW1HwtjM7PtBCLW1b3X4Z7fLfNjW61z0Mr4Fz1_h3p1p1" TargetMode="Externa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8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bg1"/>
                </a:solidFill>
                <a:latin typeface="Arial Black" panose="020B0A04020102020204" pitchFamily="34" charset="0"/>
              </a:rPr>
              <a:t>Seminar for Accountants</a:t>
            </a:r>
          </a:p>
        </p:txBody>
      </p:sp>
      <p:sp>
        <p:nvSpPr>
          <p:cNvPr id="3" name="Content Placeholder 2"/>
          <p:cNvSpPr>
            <a:spLocks noGrp="1"/>
          </p:cNvSpPr>
          <p:nvPr>
            <p:ph idx="1"/>
          </p:nvPr>
        </p:nvSpPr>
        <p:spPr/>
        <p:txBody>
          <a:bodyPr/>
          <a:lstStyle/>
          <a:p>
            <a:pPr marL="0" lvl="0" indent="0" defTabSz="457200">
              <a:lnSpc>
                <a:spcPct val="100000"/>
              </a:lnSpc>
              <a:spcBef>
                <a:spcPct val="20000"/>
              </a:spcBef>
              <a:spcAft>
                <a:spcPts val="600"/>
              </a:spcAft>
              <a:buClr>
                <a:prstClr val="white"/>
              </a:buClr>
              <a:buSzPct val="80000"/>
              <a:buNone/>
            </a:pPr>
            <a:r>
              <a:rPr lang="en-AU" sz="2000" b="1" dirty="0">
                <a:solidFill>
                  <a:schemeClr val="bg1"/>
                </a:solidFill>
                <a:latin typeface="Arial Black" panose="020B0A04020102020204" pitchFamily="34" charset="0"/>
              </a:rPr>
              <a:t>25 MAY 2022</a:t>
            </a:r>
          </a:p>
          <a:p>
            <a:pPr marL="0" lvl="0" indent="0" defTabSz="457200">
              <a:lnSpc>
                <a:spcPct val="100000"/>
              </a:lnSpc>
              <a:spcBef>
                <a:spcPct val="20000"/>
              </a:spcBef>
              <a:spcAft>
                <a:spcPts val="600"/>
              </a:spcAft>
              <a:buClr>
                <a:prstClr val="white"/>
              </a:buClr>
              <a:buSzPct val="80000"/>
              <a:buNone/>
            </a:pPr>
            <a:r>
              <a:rPr lang="en-AU" sz="2000" b="1" dirty="0">
                <a:solidFill>
                  <a:schemeClr val="bg1"/>
                </a:solidFill>
                <a:latin typeface="Arial Black" panose="020B0A04020102020204" pitchFamily="34" charset="0"/>
              </a:rPr>
              <a:t>GEOFFREY MCDONALD, </a:t>
            </a:r>
          </a:p>
          <a:p>
            <a:pPr marL="0" lvl="0" indent="0" defTabSz="457200">
              <a:lnSpc>
                <a:spcPct val="100000"/>
              </a:lnSpc>
              <a:spcBef>
                <a:spcPct val="20000"/>
              </a:spcBef>
              <a:spcAft>
                <a:spcPts val="600"/>
              </a:spcAft>
              <a:buClr>
                <a:prstClr val="white"/>
              </a:buClr>
              <a:buSzPct val="80000"/>
              <a:buNone/>
            </a:pPr>
            <a:r>
              <a:rPr lang="en-AU" sz="2000" b="1" dirty="0">
                <a:solidFill>
                  <a:schemeClr val="bg1"/>
                </a:solidFill>
                <a:latin typeface="Arial Black" panose="020B0A04020102020204" pitchFamily="34" charset="0"/>
              </a:rPr>
              <a:t>BARRISTER</a:t>
            </a:r>
          </a:p>
          <a:p>
            <a:pPr marL="0" lvl="0" indent="0" defTabSz="457200">
              <a:lnSpc>
                <a:spcPct val="100000"/>
              </a:lnSpc>
              <a:spcBef>
                <a:spcPct val="20000"/>
              </a:spcBef>
              <a:spcAft>
                <a:spcPts val="600"/>
              </a:spcAft>
              <a:buClr>
                <a:prstClr val="white"/>
              </a:buClr>
              <a:buSzPct val="80000"/>
              <a:buNone/>
            </a:pPr>
            <a:r>
              <a:rPr lang="en-AU" sz="2000" b="1" dirty="0">
                <a:solidFill>
                  <a:schemeClr val="bg1"/>
                </a:solidFill>
                <a:latin typeface="Arial Black" panose="020B0A04020102020204" pitchFamily="34" charset="0"/>
              </a:rPr>
              <a:t>GAVIN PARSONS, </a:t>
            </a:r>
          </a:p>
          <a:p>
            <a:pPr marL="0" lvl="0" indent="0" defTabSz="457200">
              <a:lnSpc>
                <a:spcPct val="100000"/>
              </a:lnSpc>
              <a:spcBef>
                <a:spcPct val="20000"/>
              </a:spcBef>
              <a:spcAft>
                <a:spcPts val="600"/>
              </a:spcAft>
              <a:buClr>
                <a:prstClr val="white"/>
              </a:buClr>
              <a:buSzPct val="80000"/>
              <a:buNone/>
            </a:pPr>
            <a:r>
              <a:rPr lang="en-AU" sz="2000" b="1" dirty="0">
                <a:solidFill>
                  <a:schemeClr val="bg1"/>
                </a:solidFill>
                <a:latin typeface="Arial Black" panose="020B0A04020102020204" pitchFamily="34" charset="0"/>
              </a:rPr>
              <a:t>LAWYER</a:t>
            </a:r>
          </a:p>
          <a:p>
            <a:pPr marL="0" lvl="0" indent="0" defTabSz="457200">
              <a:lnSpc>
                <a:spcPct val="100000"/>
              </a:lnSpc>
              <a:spcBef>
                <a:spcPct val="20000"/>
              </a:spcBef>
              <a:spcAft>
                <a:spcPts val="600"/>
              </a:spcAft>
              <a:buClr>
                <a:prstClr val="white"/>
              </a:buClr>
              <a:buSzPct val="80000"/>
              <a:buNone/>
            </a:pPr>
            <a:r>
              <a:rPr lang="en-AU" sz="2000" b="1" dirty="0">
                <a:solidFill>
                  <a:schemeClr val="bg1"/>
                </a:solidFill>
                <a:latin typeface="Arial Black" panose="020B0A04020102020204" pitchFamily="34" charset="0"/>
              </a:rPr>
              <a:t>JAYNE QORRAJ, </a:t>
            </a:r>
          </a:p>
          <a:p>
            <a:pPr marL="0" lvl="0" indent="0" defTabSz="457200">
              <a:lnSpc>
                <a:spcPct val="100000"/>
              </a:lnSpc>
              <a:spcBef>
                <a:spcPct val="20000"/>
              </a:spcBef>
              <a:spcAft>
                <a:spcPts val="600"/>
              </a:spcAft>
              <a:buClr>
                <a:prstClr val="white"/>
              </a:buClr>
              <a:buSzPct val="80000"/>
              <a:buNone/>
            </a:pPr>
            <a:r>
              <a:rPr lang="en-AU" sz="2000" b="1" dirty="0">
                <a:solidFill>
                  <a:schemeClr val="bg1"/>
                </a:solidFill>
                <a:latin typeface="Arial Black" panose="020B0A04020102020204" pitchFamily="34" charset="0"/>
              </a:rPr>
              <a:t>LAWYER</a:t>
            </a:r>
          </a:p>
          <a:p>
            <a:endParaRPr lang="en-AU" dirty="0"/>
          </a:p>
        </p:txBody>
      </p:sp>
      <p:sp>
        <p:nvSpPr>
          <p:cNvPr id="4" name="Footer Placeholder 3"/>
          <p:cNvSpPr>
            <a:spLocks noGrp="1"/>
          </p:cNvSpPr>
          <p:nvPr>
            <p:ph type="ftr" sz="quarter" idx="11"/>
          </p:nvPr>
        </p:nvSpPr>
        <p:spPr>
          <a:xfrm>
            <a:off x="458783" y="6254101"/>
            <a:ext cx="5044440" cy="365125"/>
          </a:xfrm>
        </p:spPr>
        <p:txBody>
          <a:bodyPr/>
          <a:lstStyle/>
          <a:p>
            <a:r>
              <a:rPr lang="en-AU" b="1" dirty="0">
                <a:solidFill>
                  <a:schemeClr val="bg1"/>
                </a:solidFill>
                <a:latin typeface="Arial Black" panose="020B0A04020102020204" pitchFamily="34" charset="0"/>
              </a:rPr>
              <a:t>The Grace Hotel | 77 York Street | Sydney 2000 | Australia</a:t>
            </a:r>
            <a:br>
              <a:rPr lang="en-AU" b="1" dirty="0">
                <a:solidFill>
                  <a:schemeClr val="bg1"/>
                </a:solidFill>
                <a:latin typeface="Arial Black" panose="020B0A04020102020204" pitchFamily="34" charset="0"/>
              </a:rPr>
            </a:br>
            <a:r>
              <a:rPr lang="en-AU" b="1" dirty="0">
                <a:solidFill>
                  <a:schemeClr val="bg1"/>
                </a:solidFill>
                <a:latin typeface="Arial Black" panose="020B0A04020102020204" pitchFamily="34" charset="0"/>
              </a:rPr>
              <a:t>T: +61 2 9272 6615  F: +61 2 9272 6616</a:t>
            </a:r>
          </a:p>
          <a:p>
            <a:r>
              <a:rPr lang="en-AU" b="1" u="sng" dirty="0">
                <a:latin typeface="Arial Black" panose="020B0A04020102020204" pitchFamily="34" charset="0"/>
                <a:hlinkClick r:id="rId2" tooltip="http://www.gracehotel.com.au/"/>
              </a:rPr>
              <a:t>www.gracehotel.com.au</a:t>
            </a:r>
            <a:r>
              <a:rPr lang="en-GB" b="1" dirty="0">
                <a:latin typeface="Arial Black" panose="020B0A04020102020204" pitchFamily="34" charset="0"/>
              </a:rPr>
              <a:t> </a:t>
            </a:r>
            <a:endParaRPr lang="en-AU" b="1" dirty="0">
              <a:solidFill>
                <a:schemeClr val="bg1"/>
              </a:solidFill>
              <a:latin typeface="Arial Black" panose="020B0A04020102020204" pitchFamily="34" charset="0"/>
            </a:endParaRPr>
          </a:p>
          <a:p>
            <a:endParaRPr lang="en-AU" dirty="0">
              <a:solidFill>
                <a:prstClr val="black">
                  <a:tint val="75000"/>
                </a:prstClr>
              </a:solidFill>
            </a:endParaRPr>
          </a:p>
        </p:txBody>
      </p:sp>
      <p:pic>
        <p:nvPicPr>
          <p:cNvPr id="5" name="Picture 4">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17238" y="6032300"/>
            <a:ext cx="716803" cy="808726"/>
          </a:xfrm>
          <a:prstGeom prst="rect">
            <a:avLst/>
          </a:prstGeom>
          <a:solidFill>
            <a:schemeClr val="accent6">
              <a:lumMod val="40000"/>
              <a:lumOff val="60000"/>
            </a:schemeClr>
          </a:solidFill>
          <a:ln w="57150">
            <a:solidFill>
              <a:schemeClr val="tx1"/>
            </a:solidFill>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70026" y="6081370"/>
            <a:ext cx="2185337" cy="770331"/>
          </a:xfrm>
          <a:prstGeom prst="rect">
            <a:avLst/>
          </a:prstGeom>
        </p:spPr>
      </p:pic>
    </p:spTree>
    <p:extLst>
      <p:ext uri="{BB962C8B-B14F-4D97-AF65-F5344CB8AC3E}">
        <p14:creationId xmlns:p14="http://schemas.microsoft.com/office/powerpoint/2010/main" val="181327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471103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2</a:t>
            </a:r>
            <a:r>
              <a:rPr lang="en-GB" sz="2000" u="sng" dirty="0">
                <a:latin typeface="Arial Black" panose="020B0A04020102020204" pitchFamily="34" charset="0"/>
                <a:ea typeface="Calibri" panose="020F0502020204030204" pitchFamily="34" charset="0"/>
                <a:cs typeface="Times New Roman" panose="02020603050405020304" pitchFamily="18" charset="0"/>
              </a:rPr>
              <a:t> </a:t>
            </a:r>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Statutory Demands, Bankruptcy Notices and Court actions </a:t>
            </a:r>
          </a:p>
          <a:p>
            <a:pPr defTabSz="129982">
              <a:lnSpc>
                <a:spcPct val="150000"/>
              </a:lnSpc>
            </a:pPr>
            <a:r>
              <a:rPr lang="en-AU" sz="2000" b="1" dirty="0">
                <a:effectLst/>
                <a:latin typeface="Arial Black" panose="020B0A04020102020204" pitchFamily="34" charset="0"/>
                <a:ea typeface="Calibri" panose="020F0502020204030204" pitchFamily="34" charset="0"/>
                <a:cs typeface="Times New Roman" panose="02020603050405020304" pitchFamily="18" charset="0"/>
              </a:rPr>
              <a:t> </a:t>
            </a:r>
            <a:endParaRPr lang="en-AU" sz="2800" dirty="0">
              <a:effectLst/>
              <a:latin typeface="Arial Black" panose="020B0A04020102020204" pitchFamily="34" charset="0"/>
              <a:ea typeface="Calibri" panose="020F0502020204030204" pitchFamily="34" charset="0"/>
            </a:endParaRPr>
          </a:p>
          <a:p>
            <a:pPr lvl="0"/>
            <a:r>
              <a:rPr lang="en-AU" sz="2800" dirty="0">
                <a:solidFill>
                  <a:schemeClr val="bg1"/>
                </a:solidFill>
                <a:effectLst/>
                <a:latin typeface="Arial Black" panose="020B0A04020102020204" pitchFamily="34" charset="0"/>
                <a:ea typeface="Calibri" panose="020F0502020204030204" pitchFamily="34" charset="0"/>
              </a:rPr>
              <a:t>The threshold for a creditor to issue </a:t>
            </a:r>
            <a:r>
              <a:rPr lang="en-AU" sz="2800" dirty="0">
                <a:solidFill>
                  <a:schemeClr val="bg1"/>
                </a:solidFill>
                <a:effectLst/>
                <a:highlight>
                  <a:srgbClr val="FFFF00"/>
                </a:highlight>
                <a:latin typeface="Arial Black" panose="020B0A04020102020204" pitchFamily="34" charset="0"/>
                <a:ea typeface="Calibri" panose="020F0502020204030204" pitchFamily="34" charset="0"/>
              </a:rPr>
              <a:t>a statutory demand is $4,000</a:t>
            </a:r>
            <a:r>
              <a:rPr lang="en-AU" sz="2800" dirty="0">
                <a:solidFill>
                  <a:schemeClr val="bg1"/>
                </a:solidFill>
                <a:effectLst/>
                <a:latin typeface="Arial Black" panose="020B0A04020102020204" pitchFamily="34" charset="0"/>
                <a:ea typeface="Calibri" panose="020F0502020204030204" pitchFamily="34" charset="0"/>
              </a:rPr>
              <a:t>, as from 1 July 2021.</a:t>
            </a:r>
          </a:p>
          <a:p>
            <a:pPr lvl="0"/>
            <a:endParaRPr lang="en-AU" sz="2800" dirty="0">
              <a:solidFill>
                <a:schemeClr val="bg1"/>
              </a:solidFill>
              <a:effectLst/>
              <a:latin typeface="Arial Black" panose="020B0A04020102020204" pitchFamily="34" charset="0"/>
              <a:ea typeface="Calibri" panose="020F0502020204030204" pitchFamily="34" charset="0"/>
            </a:endParaRPr>
          </a:p>
          <a:p>
            <a:pPr lvl="0"/>
            <a:r>
              <a:rPr lang="en-AU" sz="2800" dirty="0">
                <a:solidFill>
                  <a:schemeClr val="bg1"/>
                </a:solidFill>
                <a:effectLst/>
                <a:latin typeface="Arial Black" panose="020B0A04020102020204" pitchFamily="34" charset="0"/>
                <a:ea typeface="Calibri" panose="020F0502020204030204" pitchFamily="34" charset="0"/>
              </a:rPr>
              <a:t>The threshold for a creditor to issue </a:t>
            </a:r>
            <a:r>
              <a:rPr lang="en-AU" sz="2800" dirty="0">
                <a:solidFill>
                  <a:schemeClr val="bg1"/>
                </a:solidFill>
                <a:effectLst/>
                <a:highlight>
                  <a:srgbClr val="FFFF00"/>
                </a:highlight>
                <a:latin typeface="Arial Black" panose="020B0A04020102020204" pitchFamily="34" charset="0"/>
                <a:ea typeface="Calibri" panose="020F0502020204030204" pitchFamily="34" charset="0"/>
              </a:rPr>
              <a:t>Bankruptcy Notice is $10,000</a:t>
            </a:r>
            <a:r>
              <a:rPr lang="en-AU" sz="2800" dirty="0">
                <a:solidFill>
                  <a:schemeClr val="bg1"/>
                </a:solidFill>
                <a:effectLst/>
                <a:latin typeface="Arial Black" panose="020B0A04020102020204" pitchFamily="34" charset="0"/>
                <a:ea typeface="Calibri" panose="020F0502020204030204" pitchFamily="34" charset="0"/>
              </a:rPr>
              <a:t>, as from 1 January 2021 (also Creditor’s Petition)</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1200" b="1" dirty="0">
                <a:solidFill>
                  <a:prstClr val="black"/>
                </a:solidFill>
                <a:latin typeface="Arial Black" panose="020B0A04020102020204" pitchFamily="34" charset="0"/>
              </a:rPr>
              <a:t>s. 44 Conditions on which creditor may petition</a:t>
            </a:r>
          </a:p>
          <a:p>
            <a:pPr defTabSz="129982">
              <a:lnSpc>
                <a:spcPct val="150000"/>
              </a:lnSpc>
            </a:pPr>
            <a:r>
              <a:rPr lang="en-GB" sz="1200" b="1" dirty="0">
                <a:solidFill>
                  <a:prstClr val="black"/>
                </a:solidFill>
                <a:latin typeface="Arial Black" panose="020B0A04020102020204" pitchFamily="34" charset="0"/>
              </a:rPr>
              <a:t>             (1)  A </a:t>
            </a:r>
            <a:r>
              <a:rPr lang="en-GB" sz="1200" b="1" dirty="0">
                <a:solidFill>
                  <a:prstClr val="black"/>
                </a:solidFill>
                <a:highlight>
                  <a:srgbClr val="FFFF00"/>
                </a:highlight>
                <a:latin typeface="Arial Black" panose="020B0A04020102020204" pitchFamily="34" charset="0"/>
              </a:rPr>
              <a:t>creditor's petition </a:t>
            </a:r>
            <a:r>
              <a:rPr lang="en-GB" sz="1200" b="1" dirty="0">
                <a:solidFill>
                  <a:prstClr val="black"/>
                </a:solidFill>
                <a:latin typeface="Arial Black" panose="020B0A04020102020204" pitchFamily="34" charset="0"/>
              </a:rPr>
              <a:t>shall not be presented against a debtor unless:</a:t>
            </a:r>
          </a:p>
          <a:p>
            <a:pPr defTabSz="129982">
              <a:lnSpc>
                <a:spcPct val="150000"/>
              </a:lnSpc>
            </a:pPr>
            <a:r>
              <a:rPr lang="en-GB" sz="1200" b="1" dirty="0">
                <a:solidFill>
                  <a:prstClr val="black"/>
                </a:solidFill>
                <a:latin typeface="Arial Black" panose="020B0A04020102020204" pitchFamily="34" charset="0"/>
              </a:rPr>
              <a:t> (a)  there </a:t>
            </a:r>
            <a:r>
              <a:rPr lang="en-GB" sz="1200" b="1" dirty="0">
                <a:solidFill>
                  <a:prstClr val="black"/>
                </a:solidFill>
                <a:highlight>
                  <a:srgbClr val="FFFF00"/>
                </a:highlight>
                <a:latin typeface="Arial Black" panose="020B0A04020102020204" pitchFamily="34" charset="0"/>
              </a:rPr>
              <a:t>is owing by the debtor to the petitioning creditor a debt that amounts to the statutory minimum </a:t>
            </a:r>
            <a:r>
              <a:rPr lang="en-GB" sz="1200" b="1" dirty="0">
                <a:solidFill>
                  <a:prstClr val="black"/>
                </a:solidFill>
                <a:latin typeface="Arial Black" panose="020B0A04020102020204" pitchFamily="34" charset="0"/>
              </a:rPr>
              <a:t>…</a:t>
            </a:r>
          </a:p>
          <a:p>
            <a:pPr defTabSz="129982">
              <a:lnSpc>
                <a:spcPct val="150000"/>
              </a:lnSpc>
            </a:pPr>
            <a:r>
              <a:rPr lang="en-GB" sz="1200" b="1" dirty="0">
                <a:solidFill>
                  <a:prstClr val="black"/>
                </a:solidFill>
                <a:latin typeface="Arial Black" panose="020B0A04020102020204" pitchFamily="34" charset="0"/>
              </a:rPr>
              <a:t> (c)  the act of bankruptcy on which the petition is founded was committed within 6 months before the presentation of the petition.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pic>
        <p:nvPicPr>
          <p:cNvPr id="3" name="Picture 2"/>
          <p:cNvPicPr>
            <a:picLocks noChangeAspect="1"/>
          </p:cNvPicPr>
          <p:nvPr/>
        </p:nvPicPr>
        <p:blipFill>
          <a:blip r:embed="rId4"/>
          <a:stretch>
            <a:fillRect/>
          </a:stretch>
        </p:blipFill>
        <p:spPr>
          <a:xfrm>
            <a:off x="596930" y="32523"/>
            <a:ext cx="10998137" cy="749873"/>
          </a:xfrm>
          <a:prstGeom prst="rect">
            <a:avLst/>
          </a:prstGeom>
        </p:spPr>
      </p:pic>
    </p:spTree>
    <p:extLst>
      <p:ext uri="{BB962C8B-B14F-4D97-AF65-F5344CB8AC3E}">
        <p14:creationId xmlns:p14="http://schemas.microsoft.com/office/powerpoint/2010/main" val="1270505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6370975"/>
          </a:xfrm>
          <a:prstGeom prst="rect">
            <a:avLst/>
          </a:prstGeom>
          <a:noFill/>
        </p:spPr>
        <p:txBody>
          <a:bodyPr wrap="square" rtlCol="0">
            <a:spAutoFit/>
          </a:bodyPr>
          <a:lstStyle/>
          <a:p>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2. Statutory Demands, Bankruptcy Notices and Court actions</a:t>
            </a:r>
          </a:p>
          <a:p>
            <a:endPar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16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Samsakopoulos</a:t>
            </a:r>
            <a:r>
              <a:rPr lang="en-GB" sz="16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v Body Corporate for Sanderling at Kings Beach CTS 2942 [2021] FCAFC 143</a:t>
            </a:r>
          </a:p>
          <a:p>
            <a:r>
              <a:rPr lang="en-GB" sz="1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hlinkClick r:id="rId2"/>
              </a:rPr>
              <a:t>http://www.austlii.edu.au/cgi-bin/viewdoc/au/cases/cth/FCAFC/2021/143.html</a:t>
            </a:r>
            <a:r>
              <a:rPr lang="en-GB" sz="1000" b="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 </a:t>
            </a:r>
            <a:endParaRPr lang="en-GB" sz="1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endParaRPr lang="en-GB" sz="1600" b="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1</a:t>
            </a:r>
            <a:r>
              <a:rPr lang="en-GB"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November 2018, made bankrupt </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by order of the Registrar</a:t>
            </a:r>
          </a:p>
          <a:p>
            <a:pPr marL="285750" indent="-285750">
              <a:buFont typeface="Arial" panose="020B0604020202020204" pitchFamily="34" charset="0"/>
              <a:buChar char="•"/>
            </a:pPr>
            <a:r>
              <a:rPr lang="en-GB" b="1"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14 April 2019, applied to review </a:t>
            </a:r>
            <a:r>
              <a:rPr lang="en-GB" b="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the Registrar’s decision</a:t>
            </a:r>
          </a:p>
          <a:p>
            <a:pPr marL="285750" indent="-285750">
              <a:buFont typeface="Arial" panose="020B0604020202020204" pitchFamily="34" charset="0"/>
              <a:buChar char="•"/>
            </a:pPr>
            <a:r>
              <a:rPr lang="en-GB"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17 July 2019, </a:t>
            </a:r>
            <a:r>
              <a:rPr lang="en-GB" b="1"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Registrar’s </a:t>
            </a:r>
            <a:r>
              <a:rPr lang="en-GB"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decision was set aside and the Creditor’s Petition was dismissed. </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The Trustee appeared, but made no submissions regarding his costs or the alternative of annulment under s153B (relying on </a:t>
            </a:r>
            <a:r>
              <a:rPr lang="fr-FR"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Pattison v </a:t>
            </a:r>
            <a:r>
              <a:rPr lang="fr-FR"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Hadjimouratis</a:t>
            </a:r>
            <a:r>
              <a:rPr lang="fr-FR"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(2006) 155 FCR 226)</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hlinkClick r:id="rId3"/>
              </a:rPr>
              <a:t>http://www.austlii.edu.au/cgi-bin/viewdoc/au/cases/cth/FCCA/2019/2133.html</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GB" b="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11 December 2019, Trustee applied for approval of his remuneration/costs and an order that they be paid by either the ex-bankrupt or the creditor </a:t>
            </a:r>
          </a:p>
          <a:p>
            <a:pPr marL="285750" indent="-285750">
              <a:buFont typeface="Arial" panose="020B0604020202020204" pitchFamily="34" charset="0"/>
              <a:buChar char="•"/>
            </a:pPr>
            <a:r>
              <a:rPr lang="en-GB" b="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15 July 2020, the Court dismissed that application, on the basis that s.104(3) of the FCCA Act was not wide enough to support the making of an order in the trustee’s favour for his remuneration, costs and expenses.  </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hlinkClick r:id="rId4"/>
              </a:rPr>
              <a:t>http://www.austlii.edu.au/cgi-bin/viewdoc/au/cases/cth/FCCA/2020/1909.html</a:t>
            </a:r>
            <a:endPar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b="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The Full Court, constituted by 5 Judges, allowed the appeal and ordered …</a:t>
            </a:r>
            <a:endPar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GB" sz="1600" b="1" dirty="0">
              <a:latin typeface="Arial Black" panose="020B0A04020102020204" pitchFamily="34" charset="0"/>
              <a:ea typeface="Calibri" panose="020F0502020204030204" pitchFamily="34" charset="0"/>
              <a:cs typeface="Times New Roman" panose="02020603050405020304" pitchFamily="18" charset="0"/>
            </a:endParaRPr>
          </a:p>
          <a:p>
            <a:endParaRPr lang="en-US" sz="1600" b="1"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AU"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24270"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6"/>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pic>
        <p:nvPicPr>
          <p:cNvPr id="3" name="Picture 2"/>
          <p:cNvPicPr>
            <a:picLocks noChangeAspect="1"/>
          </p:cNvPicPr>
          <p:nvPr/>
        </p:nvPicPr>
        <p:blipFill>
          <a:blip r:embed="rId7"/>
          <a:stretch>
            <a:fillRect/>
          </a:stretch>
        </p:blipFill>
        <p:spPr>
          <a:xfrm>
            <a:off x="596930" y="0"/>
            <a:ext cx="10998137" cy="749873"/>
          </a:xfrm>
          <a:prstGeom prst="rect">
            <a:avLst/>
          </a:prstGeom>
        </p:spPr>
      </p:pic>
    </p:spTree>
    <p:extLst>
      <p:ext uri="{BB962C8B-B14F-4D97-AF65-F5344CB8AC3E}">
        <p14:creationId xmlns:p14="http://schemas.microsoft.com/office/powerpoint/2010/main" val="3580370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1811"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07148" y="604421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416868"/>
          </a:xfrm>
          <a:prstGeom prst="rect">
            <a:avLst/>
          </a:prstGeom>
          <a:noFill/>
        </p:spPr>
        <p:txBody>
          <a:bodyPr wrap="square" rtlCol="0">
            <a:spAutoFit/>
          </a:bodyPr>
          <a:lstStyle/>
          <a:p>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2. Statutory Demands, Bankruptcy Notices and Court actions</a:t>
            </a:r>
          </a:p>
          <a:p>
            <a:r>
              <a:rPr lang="en-US"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ORDERS</a:t>
            </a:r>
          </a:p>
          <a:p>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           There be leave to the applicant to appeal.</a:t>
            </a:r>
          </a:p>
          <a:p>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2.           The appeal is allowed.</a:t>
            </a:r>
          </a:p>
          <a:p>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3.           The orders of the Federal Circuit Court made on 11 December 2019 are set aside and in lieu thereof it is ordered pursuant to s 104(3) of the Federal Circuit Court of Australia Act 1999 (</a:t>
            </a:r>
            <a:r>
              <a:rPr lang="en-GB" b="1"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Cth</a:t>
            </a:r>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that the following orders be made consequent upon the order made by the Federal Circuit Court on 17 July 2019 that the creditor's petition filed on 30 July 2018 be dismissed (Dismissal Order):</a:t>
            </a:r>
          </a:p>
          <a:p>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          </a:t>
            </a:r>
            <a:r>
              <a:rPr lang="en-GB"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petitioning creditor do pay the reasonable remuneration of Mr William Roland Robson in administering the estate of Ms Victoria </a:t>
            </a:r>
            <a:r>
              <a:rPr lang="en-GB" b="1" i="1" dirty="0" err="1">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Samsakopoulos</a:t>
            </a:r>
            <a:r>
              <a:rPr lang="en-GB"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pursuant to the orders made by a registrar of the Federal Circuit Court exercising delegated judicial power (Administration) which orders ceased to have effect on 17 July 2019, such remuneration to be capped in the amount of $30,000 plus GST;</a:t>
            </a:r>
          </a:p>
          <a:p>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(b)          the petitioning creditor do pay the </a:t>
            </a:r>
            <a:r>
              <a:rPr lang="en-GB"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costs and expenses </a:t>
            </a:r>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reasonably and properly incurred by Mr Robson in the Administration prior to 17 July 2019;</a:t>
            </a:r>
          </a:p>
          <a:p>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(c)          there be no order as to the remuneration, costs and expenses incurred by Mr Robson in respect of the Administration on or after 17 July 2019;</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4"/>
          <a:stretch>
            <a:fillRect/>
          </a:stretch>
        </p:blipFill>
        <p:spPr>
          <a:xfrm>
            <a:off x="767413" y="32523"/>
            <a:ext cx="10998137" cy="749873"/>
          </a:xfrm>
          <a:prstGeom prst="rect">
            <a:avLst/>
          </a:prstGeom>
        </p:spPr>
      </p:pic>
    </p:spTree>
    <p:extLst>
      <p:ext uri="{BB962C8B-B14F-4D97-AF65-F5344CB8AC3E}">
        <p14:creationId xmlns:p14="http://schemas.microsoft.com/office/powerpoint/2010/main" val="3330805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44244" y="605415"/>
            <a:ext cx="12192001" cy="3477875"/>
          </a:xfrm>
          <a:prstGeom prst="rect">
            <a:avLst/>
          </a:prstGeom>
          <a:noFill/>
        </p:spPr>
        <p:txBody>
          <a:bodyPr wrap="square" rtlCol="0">
            <a:spAutoFit/>
          </a:bodyPr>
          <a:lstStyle/>
          <a:p>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2. Statutory Demands, Bankruptcy Notices and Court actions</a:t>
            </a:r>
          </a:p>
          <a:p>
            <a:endPar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(h)          the petitioning creditor shall not by any means seek to recover any contribution from Ms </a:t>
            </a:r>
            <a:r>
              <a:rPr lang="en-GB" sz="20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in respect of any amount that the petitioning creditor is liable or becomes liable to pay pursuant to these orders;</a:t>
            </a:r>
          </a:p>
          <a:p>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t>
            </a:r>
            <a:r>
              <a:rPr lang="en-GB" sz="20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it is declared that Ms </a:t>
            </a:r>
            <a:r>
              <a:rPr lang="en-GB" sz="2000" b="1" dirty="0" err="1">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Samsakopoulos</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shall not have the status of a former bankrupt;</a:t>
            </a:r>
          </a:p>
          <a:p>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(j)           there be no orders as to the costs of the application filed on 11 December 2019; and</a:t>
            </a:r>
          </a:p>
          <a:p>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(k)          there be liberty to apply for any further consequential orders.</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9860" y="6087669"/>
            <a:ext cx="2185337" cy="770331"/>
          </a:xfrm>
          <a:prstGeom prst="rect">
            <a:avLst/>
          </a:prstGeom>
        </p:spPr>
      </p:pic>
      <p:pic>
        <p:nvPicPr>
          <p:cNvPr id="5" name="Picture 4">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pic>
        <p:nvPicPr>
          <p:cNvPr id="3" name="Picture 2"/>
          <p:cNvPicPr>
            <a:picLocks noChangeAspect="1"/>
          </p:cNvPicPr>
          <p:nvPr/>
        </p:nvPicPr>
        <p:blipFill>
          <a:blip r:embed="rId4"/>
          <a:stretch>
            <a:fillRect/>
          </a:stretch>
        </p:blipFill>
        <p:spPr>
          <a:xfrm>
            <a:off x="542687" y="0"/>
            <a:ext cx="10998137" cy="749873"/>
          </a:xfrm>
          <a:prstGeom prst="rect">
            <a:avLst/>
          </a:prstGeom>
        </p:spPr>
      </p:pic>
    </p:spTree>
    <p:extLst>
      <p:ext uri="{BB962C8B-B14F-4D97-AF65-F5344CB8AC3E}">
        <p14:creationId xmlns:p14="http://schemas.microsoft.com/office/powerpoint/2010/main" val="4098316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2020"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755422"/>
          </a:xfrm>
          <a:prstGeom prst="rect">
            <a:avLst/>
          </a:prstGeom>
          <a:noFill/>
        </p:spPr>
        <p:txBody>
          <a:bodyPr wrap="square" rtlCol="0">
            <a:spAutoFit/>
          </a:bodyPr>
          <a:lstStyle/>
          <a:p>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2. Statutory Demands, Bankruptcy Notices and Court actions</a:t>
            </a:r>
            <a:endParaRPr lang="en-GB" sz="2000" b="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endParaRPr lang="en-GB" sz="2000" b="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9. … the applicant creditor had </a:t>
            </a:r>
            <a:r>
              <a:rPr lang="en-GB" sz="2000" b="1" u="sng"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received payment of $77.25 and no more</a:t>
            </a:r>
            <a:r>
              <a:rPr lang="en-GB" sz="2000" b="1"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 There is a positive deposition that </a:t>
            </a:r>
            <a:r>
              <a:rPr lang="en-GB" sz="2000" b="1" u="sng"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the balance of the debt on which the applicant creditor then relied was $5001.76</a:t>
            </a:r>
            <a:r>
              <a:rPr lang="en-GB" sz="2000" b="1"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 and was then still owing</a:t>
            </a:r>
          </a:p>
          <a:p>
            <a:r>
              <a:rPr lang="en-GB" sz="2000" b="1"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16. ..The first is the </a:t>
            </a:r>
            <a:r>
              <a:rPr lang="en-GB" sz="2000" b="1" u="sng"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applicant swears that she paid $80 off </a:t>
            </a:r>
            <a:r>
              <a:rPr lang="en-GB" sz="2000" b="1"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what she says was owed and what the petitioning creditor says was owed before the sequestration order was made. </a:t>
            </a:r>
            <a:r>
              <a:rPr lang="en-GB" sz="2000" b="1" u="sng"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That would have reduced any amount owing by her to less than the statutory minimum (to $4,998.96).</a:t>
            </a:r>
          </a:p>
          <a:p>
            <a:r>
              <a:rPr lang="en-GB" sz="2000" b="1"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17.  For reasons that again are not explained, the petitioning creditor only credits the applicant before me with $77.25. </a:t>
            </a:r>
          </a:p>
          <a:p>
            <a:endParaRPr lang="en-GB" sz="2000" b="1" u="sng"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r>
              <a:rPr lang="en-GB" sz="2000" b="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19. To the extent that the petitioning creditor seeks to rely on a greater amount now having regard to the current account, </a:t>
            </a:r>
            <a:r>
              <a:rPr lang="en-GB" sz="2000" b="1" u="sng"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petitioning creditor does not discharge the onus of proof on it to prove on the balance of probabilities that the respondent before me owes to the petitioning creditor an amount in excess of $5000.</a:t>
            </a:r>
          </a:p>
          <a:p>
            <a:endParaRPr lang="en-AU"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12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Samsakopoulos</a:t>
            </a:r>
            <a:r>
              <a:rPr lang="en-GB" sz="12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v Body Corporate for Sanderling at Kings Beach CTS 2942 [2021] FCAFC 143</a:t>
            </a:r>
          </a:p>
          <a:p>
            <a:endParaRPr lang="en-AU" sz="1400" b="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4"/>
          <a:stretch>
            <a:fillRect/>
          </a:stretch>
        </p:blipFill>
        <p:spPr>
          <a:xfrm>
            <a:off x="689921" y="0"/>
            <a:ext cx="10998137" cy="749873"/>
          </a:xfrm>
          <a:prstGeom prst="rect">
            <a:avLst/>
          </a:prstGeom>
        </p:spPr>
      </p:pic>
    </p:spTree>
    <p:extLst>
      <p:ext uri="{BB962C8B-B14F-4D97-AF65-F5344CB8AC3E}">
        <p14:creationId xmlns:p14="http://schemas.microsoft.com/office/powerpoint/2010/main" val="3949798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44244" y="605415"/>
            <a:ext cx="12192001" cy="4708981"/>
          </a:xfrm>
          <a:prstGeom prst="rect">
            <a:avLst/>
          </a:prstGeom>
          <a:noFill/>
        </p:spPr>
        <p:txBody>
          <a:bodyPr wrap="square" rtlCol="0">
            <a:spAutoFit/>
          </a:bodyPr>
          <a:lstStyle/>
          <a:p>
            <a:r>
              <a:rPr lang="en-GB" sz="2000"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3. </a:t>
            </a:r>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Books and records</a:t>
            </a:r>
          </a:p>
          <a:p>
            <a:endPar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136 One further matter should be mentioned concerning these minutes… Section 251A(1) relevantly provides that </a:t>
            </a:r>
            <a:r>
              <a:rPr lang="en-GB" sz="2000"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company:</a:t>
            </a:r>
          </a:p>
          <a:p>
            <a:r>
              <a:rPr lang="en-GB" sz="2000"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must keep minute books in which it records within 1 month:</a:t>
            </a:r>
          </a:p>
          <a:p>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 proceedings and resolutions of meetings of the company's members; ...</a:t>
            </a:r>
          </a:p>
          <a:p>
            <a:endPar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137 …Section 251A(6) provides that a minute that is so recorded and signed is </a:t>
            </a:r>
            <a:r>
              <a:rPr lang="en-GB" sz="2000"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evidence of the proceeding, resolution or declaration </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to which it relates, unless the contrary is proved.</a:t>
            </a:r>
          </a:p>
          <a:p>
            <a:endPar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138 Section 251A(6) is only engaged when there has been </a:t>
            </a:r>
            <a:r>
              <a:rPr lang="en-GB" sz="2000"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strict compliance </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with the requirements of s 251A(1), including that the </a:t>
            </a:r>
            <a:r>
              <a:rPr lang="en-GB" sz="2000"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minute be recorded in a minute book within one month </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of the meeting: ASIC v Macdonald (No 11) at [70]-[71] (</a:t>
            </a:r>
            <a:r>
              <a:rPr lang="en-GB" sz="2000" b="1"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Gzell</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J). </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89860" y="6160032"/>
            <a:ext cx="2185337" cy="770331"/>
          </a:xfrm>
          <a:prstGeom prst="rect">
            <a:avLst/>
          </a:prstGeom>
        </p:spPr>
      </p:pic>
      <p:pic>
        <p:nvPicPr>
          <p:cNvPr id="3" name="Picture 2"/>
          <p:cNvPicPr>
            <a:picLocks noChangeAspect="1"/>
          </p:cNvPicPr>
          <p:nvPr/>
        </p:nvPicPr>
        <p:blipFill>
          <a:blip r:embed="rId4"/>
          <a:stretch>
            <a:fillRect/>
          </a:stretch>
        </p:blipFill>
        <p:spPr>
          <a:xfrm>
            <a:off x="775162" y="-25218"/>
            <a:ext cx="10998137" cy="749873"/>
          </a:xfrm>
          <a:prstGeom prst="rect">
            <a:avLst/>
          </a:prstGeom>
        </p:spPr>
      </p:pic>
    </p:spTree>
    <p:extLst>
      <p:ext uri="{BB962C8B-B14F-4D97-AF65-F5344CB8AC3E}">
        <p14:creationId xmlns:p14="http://schemas.microsoft.com/office/powerpoint/2010/main" val="3107212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44244" y="605415"/>
            <a:ext cx="12192001" cy="4401205"/>
          </a:xfrm>
          <a:prstGeom prst="rect">
            <a:avLst/>
          </a:prstGeom>
          <a:noFill/>
        </p:spPr>
        <p:txBody>
          <a:bodyPr wrap="square" rtlCol="0">
            <a:spAutoFit/>
          </a:bodyPr>
          <a:lstStyle/>
          <a:p>
            <a:r>
              <a:rPr lang="en-GB" sz="2000"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3. </a:t>
            </a:r>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Books and records</a:t>
            </a:r>
          </a:p>
          <a:p>
            <a:endPar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endPar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141 Here, the minutes of the 2002 and 2003 AGMs were exhibited to an affidavit of </a:t>
            </a:r>
            <a:r>
              <a:rPr lang="en-GB" sz="2000" b="1"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Ricards</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en-GB" sz="2000"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but no evidence was given that these minutes were recorded in a minute book of the company within a month of the meeting. </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Nor is there any reason to infer that this occurred. No strict compliance with s 251A(1) of the Corporations Act was established as required: see Warner Capital Pty Ltd v </a:t>
            </a:r>
            <a:r>
              <a:rPr lang="en-GB" sz="2000" b="1"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Shazbot</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Pty Ltd [2020] NSWCA 121 at [114] (Gleeson JA, </a:t>
            </a:r>
            <a:r>
              <a:rPr lang="en-GB" sz="2000" b="1"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Macfarlan</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and Meagher JJA agreeing).</a:t>
            </a:r>
          </a:p>
          <a:p>
            <a:endPar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142 Accordingly, s 251A(6) of the Corporations Act was not engaged and the general provision in s1305(2) cannot assist the respondents: see [138]-[140] above.</a:t>
            </a:r>
          </a:p>
          <a:p>
            <a:endParaRPr lang="en-GB" sz="2000" b="1" i="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r>
              <a:rPr lang="en-GB" sz="2000" b="1" u="sng"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Mualim</a:t>
            </a:r>
            <a:r>
              <a:rPr lang="en-GB" sz="2000" b="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v </a:t>
            </a:r>
            <a:r>
              <a:rPr lang="en-GB" sz="2000" b="1" u="sng"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Dzelme</a:t>
            </a:r>
            <a:r>
              <a:rPr lang="en-GB" sz="2000" b="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[2021] NSWCA 199 (3 September 2021)</a:t>
            </a:r>
          </a:p>
        </p:txBody>
      </p:sp>
      <p:pic>
        <p:nvPicPr>
          <p:cNvPr id="4" name="Picture 3">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30395" y="5988523"/>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7775" y="6076034"/>
            <a:ext cx="2185337" cy="770331"/>
          </a:xfrm>
          <a:prstGeom prst="rect">
            <a:avLst/>
          </a:prstGeom>
        </p:spPr>
      </p:pic>
      <p:pic>
        <p:nvPicPr>
          <p:cNvPr id="3" name="Picture 2"/>
          <p:cNvPicPr>
            <a:picLocks noChangeAspect="1"/>
          </p:cNvPicPr>
          <p:nvPr/>
        </p:nvPicPr>
        <p:blipFill>
          <a:blip r:embed="rId4"/>
          <a:stretch>
            <a:fillRect/>
          </a:stretch>
        </p:blipFill>
        <p:spPr>
          <a:xfrm>
            <a:off x="790660" y="0"/>
            <a:ext cx="10998137" cy="749873"/>
          </a:xfrm>
          <a:prstGeom prst="rect">
            <a:avLst/>
          </a:prstGeom>
        </p:spPr>
      </p:pic>
    </p:spTree>
    <p:extLst>
      <p:ext uri="{BB962C8B-B14F-4D97-AF65-F5344CB8AC3E}">
        <p14:creationId xmlns:p14="http://schemas.microsoft.com/office/powerpoint/2010/main" val="3588324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44244" y="605415"/>
            <a:ext cx="12192001" cy="5632311"/>
          </a:xfrm>
          <a:prstGeom prst="rect">
            <a:avLst/>
          </a:prstGeom>
          <a:noFill/>
        </p:spPr>
        <p:txBody>
          <a:bodyPr wrap="square" rtlCol="0">
            <a:spAutoFit/>
          </a:bodyPr>
          <a:lstStyle/>
          <a:p>
            <a:r>
              <a:rPr lang="en-GB" sz="2000"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3. </a:t>
            </a:r>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Books and records</a:t>
            </a:r>
          </a:p>
          <a:p>
            <a:endPar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152 That is, the obligation to keep financial records under section 286 is twofold: first, to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keep records </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which record the company's transactions and financial performance sufficient to enable financial statements to be prepared; and, secondly, to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retain those records for seven years</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The records which must be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retain</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ed are not simply the financial statements that were prepared from the financial records, but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underlying financial records from which the financial statements were prepared. </a:t>
            </a:r>
          </a:p>
          <a:p>
            <a:endParaRPr lang="en-GB" sz="2000" b="1"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155 It is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not</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clear why the liquidator is obliged to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conduct examinations </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before seeking a finding that a company has not complied with its record keeping obligations. Apart from a handful of documents produced shortly before or during the hearing,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neither the husband or wife produced any invoices, receipts, documents of "prime entry" </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such as the cash book and journal, ledgers, working papers or supporting source documents needed to "explain" the methods used to prepare the draft financial statements and any adjustments made in them</a:t>
            </a:r>
          </a:p>
          <a:p>
            <a:endParaRPr lang="en-GB" sz="2000" b="1" dirty="0">
              <a:latin typeface="Arial Black" panose="020B0A04020102020204" pitchFamily="34" charset="0"/>
              <a:ea typeface="Calibri" panose="020F0502020204030204" pitchFamily="34" charset="0"/>
              <a:cs typeface="Times New Roman" panose="02020603050405020304" pitchFamily="18" charset="0"/>
            </a:endParaRP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399398" y="6034415"/>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4061" y="6087669"/>
            <a:ext cx="2185337" cy="770331"/>
          </a:xfrm>
          <a:prstGeom prst="rect">
            <a:avLst/>
          </a:prstGeom>
        </p:spPr>
      </p:pic>
      <p:pic>
        <p:nvPicPr>
          <p:cNvPr id="3" name="Picture 2"/>
          <p:cNvPicPr>
            <a:picLocks noChangeAspect="1"/>
          </p:cNvPicPr>
          <p:nvPr/>
        </p:nvPicPr>
        <p:blipFill>
          <a:blip r:embed="rId4"/>
          <a:stretch>
            <a:fillRect/>
          </a:stretch>
        </p:blipFill>
        <p:spPr>
          <a:xfrm>
            <a:off x="759663" y="0"/>
            <a:ext cx="10998137" cy="749873"/>
          </a:xfrm>
          <a:prstGeom prst="rect">
            <a:avLst/>
          </a:prstGeom>
        </p:spPr>
      </p:pic>
    </p:spTree>
    <p:extLst>
      <p:ext uri="{BB962C8B-B14F-4D97-AF65-F5344CB8AC3E}">
        <p14:creationId xmlns:p14="http://schemas.microsoft.com/office/powerpoint/2010/main" val="18588075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2277" y="6061584"/>
            <a:ext cx="2185337" cy="770331"/>
          </a:xfrm>
          <a:prstGeom prst="rect">
            <a:avLst/>
          </a:prstGeom>
        </p:spPr>
      </p:pic>
      <p:pic>
        <p:nvPicPr>
          <p:cNvPr id="4" name="Picture 3">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09490" y="6042387"/>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44244" y="605415"/>
            <a:ext cx="12192001" cy="5262979"/>
          </a:xfrm>
          <a:prstGeom prst="rect">
            <a:avLst/>
          </a:prstGeom>
          <a:noFill/>
        </p:spPr>
        <p:txBody>
          <a:bodyPr wrap="square" rtlCol="0">
            <a:spAutoFit/>
          </a:bodyPr>
          <a:lstStyle/>
          <a:p>
            <a:r>
              <a:rPr lang="en-GB" sz="2000"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3. </a:t>
            </a:r>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Books and records</a:t>
            </a:r>
          </a:p>
          <a:p>
            <a:endPar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2689 “Financial records” are defined in s 9 to include: invoices, receipts, orders for the payment of money, bills of exchange, cheques, promissory notes and vouchers; documents of prime entry; and working papers and other documents needed to explain the methods by which financial statements are made up; and adjustments to be made in preparing financial statements. </a:t>
            </a:r>
            <a:r>
              <a:rPr lang="en-GB"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It has been held that the records required to be kept under s 286 include a balance sheet, profit and loss statement and a cash flow statement</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(ASIC v ABC Fund Managers at [44]). The authors of Austin &amp; Black further note that </a:t>
            </a:r>
            <a:r>
              <a:rPr lang="en-GB"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keeping of a general ledger appears to be one of the “minimum requirements” of this section </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(referring to Van </a:t>
            </a:r>
            <a:r>
              <a:rPr lang="en-GB"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Reesema</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v </a:t>
            </a:r>
            <a:r>
              <a:rPr lang="en-GB"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Flavel</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(1992) 7 ACSR 225; 10 ACLC 291 (Van </a:t>
            </a:r>
            <a:r>
              <a:rPr lang="en-GB"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Reesema</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v </a:t>
            </a:r>
            <a:r>
              <a:rPr lang="en-GB"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Flavel</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295; Love v ASC (2000) 36 ACSR 363; [2000] WASCA 404 at [59] per Owen J), </a:t>
            </a:r>
            <a:r>
              <a:rPr lang="en-GB"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and that this requirement is not met by keeping the source material from which a set of books may be written up </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(again citing Van </a:t>
            </a:r>
            <a:r>
              <a:rPr lang="en-GB"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Reesema</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v </a:t>
            </a:r>
            <a:r>
              <a:rPr lang="en-GB"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Flavel</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and ASIC v ABC Fund Managers). </a:t>
            </a:r>
          </a:p>
          <a:p>
            <a:endParaRPr lang="en-GB" b="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2690 … In Love v ASIC, it was said that </a:t>
            </a:r>
            <a:r>
              <a:rPr lang="en-GB"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failure to record loan transactions and to carry out proper account reconciliations provided sufficient evidence to establish contravention of the section.</a:t>
            </a:r>
          </a:p>
          <a:p>
            <a:r>
              <a:rPr lang="en-GB" sz="1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 the matters of Earth Civil Australia Pty Ltd, RCG CBD Pty Ltd, </a:t>
            </a:r>
            <a:r>
              <a:rPr lang="en-GB" sz="10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Bluemine</a:t>
            </a:r>
            <a:r>
              <a:rPr lang="en-GB" sz="1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Pty Ltd, </a:t>
            </a:r>
            <a:r>
              <a:rPr lang="en-GB" sz="10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Diamondwish</a:t>
            </a:r>
            <a:r>
              <a:rPr lang="en-GB" sz="1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Pty Ltd and </a:t>
            </a:r>
            <a:r>
              <a:rPr lang="en-GB" sz="10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Rackforce</a:t>
            </a:r>
            <a:r>
              <a:rPr lang="en-GB" sz="1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Pty Ltd (all in </a:t>
            </a:r>
            <a:r>
              <a:rPr lang="en-GB" sz="10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liq</a:t>
            </a:r>
            <a:r>
              <a:rPr lang="en-GB" sz="1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[2021] NSWSC 966 (6 August 2021)</a:t>
            </a:r>
          </a:p>
        </p:txBody>
      </p:sp>
      <p:pic>
        <p:nvPicPr>
          <p:cNvPr id="3" name="Picture 2"/>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909162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41515" y="749873"/>
            <a:ext cx="11662474" cy="4801314"/>
          </a:xfrm>
          <a:prstGeom prst="rect">
            <a:avLst/>
          </a:prstGeom>
          <a:noFill/>
        </p:spPr>
        <p:txBody>
          <a:bodyPr wrap="square" rtlCol="0">
            <a:spAutoFit/>
          </a:bodyPr>
          <a:lstStyle/>
          <a:p>
            <a:r>
              <a:rPr lang="en-AU" b="1" u="sng" dirty="0">
                <a:solidFill>
                  <a:schemeClr val="bg1"/>
                </a:solidFill>
                <a:latin typeface="Arial Black" panose="020B0A04020102020204" pitchFamily="34" charset="0"/>
              </a:rPr>
              <a:t>3. Books and records</a:t>
            </a:r>
          </a:p>
          <a:p>
            <a:endParaRPr lang="en-AU" b="1" u="sng" dirty="0">
              <a:solidFill>
                <a:schemeClr val="bg1"/>
              </a:solidFill>
              <a:latin typeface="Arial Black" panose="020B0A04020102020204" pitchFamily="34" charset="0"/>
            </a:endParaRPr>
          </a:p>
          <a:p>
            <a:r>
              <a:rPr lang="en-AU" b="1" dirty="0">
                <a:solidFill>
                  <a:schemeClr val="bg1"/>
                </a:solidFill>
                <a:latin typeface="Arial Black" panose="020B0A04020102020204" pitchFamily="34" charset="0"/>
              </a:rPr>
              <a:t>Receivers of trust assets sought judicial advice in relation to the character, enforceability and priority of various entitlements to trust assets: </a:t>
            </a:r>
            <a:r>
              <a:rPr lang="en-AU" b="1" i="1" dirty="0">
                <a:solidFill>
                  <a:schemeClr val="bg1"/>
                </a:solidFill>
                <a:latin typeface="Arial Black" panose="020B0A04020102020204" pitchFamily="34" charset="0"/>
              </a:rPr>
              <a:t>Francis (Trustee), in the matter of </a:t>
            </a:r>
            <a:r>
              <a:rPr lang="en-AU" b="1" i="1" dirty="0" err="1">
                <a:solidFill>
                  <a:schemeClr val="bg1"/>
                </a:solidFill>
                <a:latin typeface="Arial Black" panose="020B0A04020102020204" pitchFamily="34" charset="0"/>
              </a:rPr>
              <a:t>Fotios</a:t>
            </a:r>
            <a:r>
              <a:rPr lang="en-AU" b="1" i="1" dirty="0">
                <a:solidFill>
                  <a:schemeClr val="bg1"/>
                </a:solidFill>
                <a:latin typeface="Arial Black" panose="020B0A04020102020204" pitchFamily="34" charset="0"/>
              </a:rPr>
              <a:t> (Bankrupt) v Helios Corporation Pty Ltd </a:t>
            </a:r>
            <a:r>
              <a:rPr lang="en-AU" b="1" dirty="0">
                <a:solidFill>
                  <a:schemeClr val="bg1"/>
                </a:solidFill>
                <a:latin typeface="Arial Black" panose="020B0A04020102020204" pitchFamily="34" charset="0"/>
              </a:rPr>
              <a:t>[2022] FCA 199.</a:t>
            </a:r>
          </a:p>
          <a:p>
            <a:endParaRPr lang="en-AU" b="1" dirty="0">
              <a:solidFill>
                <a:schemeClr val="bg1"/>
              </a:solidFill>
              <a:latin typeface="Arial Black" panose="020B0A04020102020204" pitchFamily="34" charset="0"/>
            </a:endParaRPr>
          </a:p>
          <a:p>
            <a:r>
              <a:rPr lang="en-AU" b="1" dirty="0">
                <a:solidFill>
                  <a:schemeClr val="bg1"/>
                </a:solidFill>
                <a:latin typeface="Arial Black" panose="020B0A04020102020204" pitchFamily="34" charset="0"/>
              </a:rPr>
              <a:t>The advice concerned unpaid beneficiaries' entitlements, as well as the application of the priority regimes under the </a:t>
            </a:r>
            <a:r>
              <a:rPr lang="en-AU" b="1" i="1" dirty="0">
                <a:solidFill>
                  <a:schemeClr val="bg1"/>
                </a:solidFill>
                <a:latin typeface="Arial Black" panose="020B0A04020102020204" pitchFamily="34" charset="0"/>
              </a:rPr>
              <a:t>Bankruptcy Act 1966 </a:t>
            </a:r>
            <a:r>
              <a:rPr lang="en-AU" b="1" dirty="0">
                <a:solidFill>
                  <a:schemeClr val="bg1"/>
                </a:solidFill>
                <a:latin typeface="Arial Black" panose="020B0A04020102020204" pitchFamily="34" charset="0"/>
              </a:rPr>
              <a:t>(</a:t>
            </a:r>
            <a:r>
              <a:rPr lang="en-AU" b="1" dirty="0" err="1">
                <a:solidFill>
                  <a:schemeClr val="bg1"/>
                </a:solidFill>
                <a:latin typeface="Arial Black" panose="020B0A04020102020204" pitchFamily="34" charset="0"/>
              </a:rPr>
              <a:t>Cth</a:t>
            </a:r>
            <a:r>
              <a:rPr lang="en-AU" b="1" dirty="0">
                <a:solidFill>
                  <a:schemeClr val="bg1"/>
                </a:solidFill>
                <a:latin typeface="Arial Black" panose="020B0A04020102020204" pitchFamily="34" charset="0"/>
              </a:rPr>
              <a:t>) (Bankruptcy Act), </a:t>
            </a:r>
            <a:r>
              <a:rPr lang="en-AU" b="1" i="1" dirty="0">
                <a:solidFill>
                  <a:schemeClr val="bg1"/>
                </a:solidFill>
                <a:latin typeface="Arial Black" panose="020B0A04020102020204" pitchFamily="34" charset="0"/>
              </a:rPr>
              <a:t>Corporations Act 2001 </a:t>
            </a:r>
            <a:r>
              <a:rPr lang="en-AU" b="1" dirty="0">
                <a:solidFill>
                  <a:schemeClr val="bg1"/>
                </a:solidFill>
                <a:latin typeface="Arial Black" panose="020B0A04020102020204" pitchFamily="34" charset="0"/>
              </a:rPr>
              <a:t>(</a:t>
            </a:r>
            <a:r>
              <a:rPr lang="en-AU" b="1" dirty="0" err="1">
                <a:solidFill>
                  <a:schemeClr val="bg1"/>
                </a:solidFill>
                <a:latin typeface="Arial Black" panose="020B0A04020102020204" pitchFamily="34" charset="0"/>
              </a:rPr>
              <a:t>Cth</a:t>
            </a:r>
            <a:r>
              <a:rPr lang="en-AU" b="1" dirty="0">
                <a:solidFill>
                  <a:schemeClr val="bg1"/>
                </a:solidFill>
                <a:latin typeface="Arial Black" panose="020B0A04020102020204" pitchFamily="34" charset="0"/>
              </a:rPr>
              <a:t>) (Corporations Act) and </a:t>
            </a:r>
            <a:r>
              <a:rPr lang="en-AU" b="1" i="1" dirty="0">
                <a:solidFill>
                  <a:schemeClr val="bg1"/>
                </a:solidFill>
                <a:latin typeface="Arial Black" panose="020B0A04020102020204" pitchFamily="34" charset="0"/>
              </a:rPr>
              <a:t>Personal Property Securities Act 2009 </a:t>
            </a:r>
            <a:r>
              <a:rPr lang="en-AU" b="1" dirty="0">
                <a:solidFill>
                  <a:schemeClr val="bg1"/>
                </a:solidFill>
                <a:latin typeface="Arial Black" panose="020B0A04020102020204" pitchFamily="34" charset="0"/>
              </a:rPr>
              <a:t>(</a:t>
            </a:r>
            <a:r>
              <a:rPr lang="en-AU" b="1" dirty="0" err="1">
                <a:solidFill>
                  <a:schemeClr val="bg1"/>
                </a:solidFill>
                <a:latin typeface="Arial Black" panose="020B0A04020102020204" pitchFamily="34" charset="0"/>
              </a:rPr>
              <a:t>Cth</a:t>
            </a:r>
            <a:r>
              <a:rPr lang="en-AU" b="1" dirty="0">
                <a:solidFill>
                  <a:schemeClr val="bg1"/>
                </a:solidFill>
                <a:latin typeface="Arial Black" panose="020B0A04020102020204" pitchFamily="34" charset="0"/>
              </a:rPr>
              <a:t>) (PPSA).</a:t>
            </a:r>
          </a:p>
          <a:p>
            <a:endParaRPr lang="en-AU" b="1" dirty="0">
              <a:solidFill>
                <a:schemeClr val="bg1"/>
              </a:solidFill>
              <a:latin typeface="Arial Black" panose="020B0A04020102020204" pitchFamily="34" charset="0"/>
            </a:endParaRPr>
          </a:p>
          <a:p>
            <a:r>
              <a:rPr lang="en-AU" dirty="0">
                <a:solidFill>
                  <a:schemeClr val="bg1"/>
                </a:solidFill>
                <a:highlight>
                  <a:srgbClr val="FFFF00"/>
                </a:highlight>
                <a:latin typeface="Arial Black" panose="020B0A04020102020204" pitchFamily="34" charset="0"/>
              </a:rPr>
              <a:t>If a beneficiary of a trust in respect of whom an unpaid entitlement exists</a:t>
            </a:r>
            <a:r>
              <a:rPr lang="en-AU" dirty="0">
                <a:solidFill>
                  <a:schemeClr val="bg1"/>
                </a:solidFill>
                <a:latin typeface="Arial Black" panose="020B0A04020102020204" pitchFamily="34" charset="0"/>
              </a:rPr>
              <a:t>, but no vested interest in the property of the trust exists, </a:t>
            </a:r>
            <a:r>
              <a:rPr lang="en-AU" dirty="0">
                <a:solidFill>
                  <a:schemeClr val="bg1"/>
                </a:solidFill>
                <a:highlight>
                  <a:srgbClr val="FFFF00"/>
                </a:highlight>
                <a:latin typeface="Arial Black" panose="020B0A04020102020204" pitchFamily="34" charset="0"/>
              </a:rPr>
              <a:t>the entitlements may be treated as a debt claimable by the relevant party as a creditor of the relevant trustee</a:t>
            </a:r>
            <a:r>
              <a:rPr lang="en-AU" dirty="0">
                <a:solidFill>
                  <a:schemeClr val="bg1"/>
                </a:solidFill>
                <a:latin typeface="Arial Black" panose="020B0A04020102020204" pitchFamily="34" charset="0"/>
              </a:rPr>
              <a:t>, and the party is entitled to be subrogated to the trustee's right to exoneration.</a:t>
            </a:r>
          </a:p>
          <a:p>
            <a:endParaRPr lang="en-AU" dirty="0">
              <a:solidFill>
                <a:schemeClr val="bg1"/>
              </a:solidFill>
              <a:latin typeface="Arial Black" panose="020B0A04020102020204" pitchFamily="34" charset="0"/>
            </a:endParaRPr>
          </a:p>
          <a:p>
            <a:endParaRPr lang="en-AU" dirty="0">
              <a:solidFill>
                <a:schemeClr val="bg1"/>
              </a:solidFill>
              <a:latin typeface="Arial Black" panose="020B0A04020102020204" pitchFamily="34" charset="0"/>
            </a:endParaRPr>
          </a:p>
          <a:p>
            <a:endParaRPr lang="en-AU" b="1" dirty="0">
              <a:solidFill>
                <a:schemeClr val="bg1"/>
              </a:solidFill>
              <a:latin typeface="Arial Black" panose="020B0A04020102020204" pitchFamily="34" charset="0"/>
            </a:endParaRPr>
          </a:p>
        </p:txBody>
      </p:sp>
      <p:pic>
        <p:nvPicPr>
          <p:cNvPr id="5" name="Picture 4">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0026" y="6087669"/>
            <a:ext cx="2185337" cy="770331"/>
          </a:xfrm>
          <a:prstGeom prst="rect">
            <a:avLst/>
          </a:prstGeom>
        </p:spPr>
      </p:pic>
      <p:pic>
        <p:nvPicPr>
          <p:cNvPr id="8" name="Picture 7"/>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30803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bg1"/>
                </a:solidFill>
                <a:latin typeface="Arial Black" panose="020B0A04020102020204" pitchFamily="34" charset="0"/>
              </a:rPr>
              <a:t>Presentations </a:t>
            </a:r>
          </a:p>
        </p:txBody>
      </p:sp>
      <p:sp>
        <p:nvSpPr>
          <p:cNvPr id="3" name="Content Placeholder 2"/>
          <p:cNvSpPr>
            <a:spLocks noGrp="1"/>
          </p:cNvSpPr>
          <p:nvPr>
            <p:ph idx="1"/>
          </p:nvPr>
        </p:nvSpPr>
        <p:spPr>
          <a:xfrm>
            <a:off x="1202919" y="1578077"/>
            <a:ext cx="10487636" cy="4149213"/>
          </a:xfrm>
        </p:spPr>
        <p:txBody>
          <a:bodyPr>
            <a:normAutofit fontScale="92500"/>
          </a:bodyPr>
          <a:lstStyle/>
          <a:p>
            <a:r>
              <a:rPr lang="en-AU" dirty="0">
                <a:solidFill>
                  <a:schemeClr val="bg1"/>
                </a:solidFill>
                <a:latin typeface="Arial Black" panose="020B0A04020102020204" pitchFamily="34" charset="0"/>
              </a:rPr>
              <a:t>2.00 Geoffrey McDonald open and introduce Gavin Parsons &amp; Jayne Qorraj and GPA firm </a:t>
            </a:r>
          </a:p>
          <a:p>
            <a:r>
              <a:rPr lang="en-AU" dirty="0">
                <a:solidFill>
                  <a:schemeClr val="bg1"/>
                </a:solidFill>
                <a:latin typeface="Arial Black" panose="020B0A04020102020204" pitchFamily="34" charset="0"/>
              </a:rPr>
              <a:t>2.15pm – Geoffrey McDonald on “Developments in the Law”, part 1</a:t>
            </a:r>
          </a:p>
          <a:p>
            <a:r>
              <a:rPr lang="en-AU" dirty="0">
                <a:solidFill>
                  <a:schemeClr val="bg1"/>
                </a:solidFill>
                <a:latin typeface="Arial Black" panose="020B0A04020102020204" pitchFamily="34" charset="0"/>
              </a:rPr>
              <a:t>2.45pm – Gavin Parsons on “Shareholder agreements” </a:t>
            </a:r>
          </a:p>
          <a:p>
            <a:r>
              <a:rPr lang="en-AU" dirty="0">
                <a:solidFill>
                  <a:schemeClr val="bg1"/>
                </a:solidFill>
                <a:latin typeface="Arial Black" panose="020B0A04020102020204" pitchFamily="34" charset="0"/>
              </a:rPr>
              <a:t>3.15pm – Geoffrey McDonald on “Developments in the Law”, part 2 </a:t>
            </a:r>
          </a:p>
          <a:p>
            <a:r>
              <a:rPr lang="en-AU" dirty="0">
                <a:solidFill>
                  <a:schemeClr val="bg1"/>
                </a:solidFill>
                <a:latin typeface="Arial Black" panose="020B0A04020102020204" pitchFamily="34" charset="0"/>
              </a:rPr>
              <a:t>3.45pm – Jayne Qorraj on “Employment law”</a:t>
            </a:r>
          </a:p>
          <a:p>
            <a:r>
              <a:rPr lang="en-AU" dirty="0">
                <a:solidFill>
                  <a:schemeClr val="bg1"/>
                </a:solidFill>
                <a:latin typeface="Arial Black" panose="020B0A04020102020204" pitchFamily="34" charset="0"/>
              </a:rPr>
              <a:t>4.15pm – Geoffrey McDonald on “Protecting Accountants” and (if time permits) Asset Protection)</a:t>
            </a:r>
          </a:p>
          <a:p>
            <a:r>
              <a:rPr lang="en-AU" dirty="0">
                <a:solidFill>
                  <a:schemeClr val="bg1"/>
                </a:solidFill>
                <a:latin typeface="Arial Black" panose="020B0A04020102020204" pitchFamily="34" charset="0"/>
              </a:rPr>
              <a:t>4.45pm - Gavin Parsons conclusion and questions</a:t>
            </a:r>
          </a:p>
          <a:p>
            <a:r>
              <a:rPr lang="en-AU" dirty="0">
                <a:solidFill>
                  <a:schemeClr val="bg1"/>
                </a:solidFill>
                <a:latin typeface="Arial Black" panose="020B0A04020102020204" pitchFamily="34" charset="0"/>
              </a:rPr>
              <a:t>5.00pm – Drinks, further questions </a:t>
            </a:r>
            <a:r>
              <a:rPr lang="en-AU" dirty="0" err="1">
                <a:solidFill>
                  <a:schemeClr val="bg1"/>
                </a:solidFill>
                <a:latin typeface="Arial Black" panose="020B0A04020102020204" pitchFamily="34" charset="0"/>
              </a:rPr>
              <a:t>etc</a:t>
            </a:r>
            <a:endParaRPr lang="en-AU" dirty="0">
              <a:solidFill>
                <a:schemeClr val="bg1"/>
              </a:solidFill>
              <a:latin typeface="Arial Black" panose="020B0A04020102020204" pitchFamily="34" charset="0"/>
            </a:endParaRPr>
          </a:p>
          <a:p>
            <a:endParaRPr lang="en-AU" dirty="0"/>
          </a:p>
        </p:txBody>
      </p:sp>
      <p:pic>
        <p:nvPicPr>
          <p:cNvPr id="5" name="Picture 4">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09489" y="5988523"/>
            <a:ext cx="716803" cy="808726"/>
          </a:xfrm>
          <a:prstGeom prst="rect">
            <a:avLst/>
          </a:prstGeom>
          <a:solidFill>
            <a:schemeClr val="accent6">
              <a:lumMod val="40000"/>
              <a:lumOff val="60000"/>
            </a:schemeClr>
          </a:solidFill>
          <a:ln w="57150">
            <a:solidFill>
              <a:schemeClr val="tx1"/>
            </a:solid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1366" y="6087669"/>
            <a:ext cx="2185337" cy="770331"/>
          </a:xfrm>
          <a:prstGeom prst="rect">
            <a:avLst/>
          </a:prstGeom>
        </p:spPr>
      </p:pic>
    </p:spTree>
    <p:extLst>
      <p:ext uri="{BB962C8B-B14F-4D97-AF65-F5344CB8AC3E}">
        <p14:creationId xmlns:p14="http://schemas.microsoft.com/office/powerpoint/2010/main" val="1231013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41515" y="749873"/>
            <a:ext cx="11662474" cy="5755422"/>
          </a:xfrm>
          <a:prstGeom prst="rect">
            <a:avLst/>
          </a:prstGeom>
          <a:noFill/>
        </p:spPr>
        <p:txBody>
          <a:bodyPr wrap="square" rtlCol="0">
            <a:spAutoFit/>
          </a:bodyPr>
          <a:lstStyle/>
          <a:p>
            <a:r>
              <a:rPr lang="en-AU" b="1" u="sng" dirty="0">
                <a:solidFill>
                  <a:schemeClr val="bg1"/>
                </a:solidFill>
                <a:latin typeface="Arial Black" panose="020B0A04020102020204" pitchFamily="34" charset="0"/>
              </a:rPr>
              <a:t>3. Books and records</a:t>
            </a:r>
          </a:p>
          <a:p>
            <a:endParaRPr lang="en-AU" b="1" u="sng" dirty="0">
              <a:solidFill>
                <a:schemeClr val="bg1"/>
              </a:solidFill>
              <a:latin typeface="Arial Black" panose="020B0A04020102020204" pitchFamily="34" charset="0"/>
            </a:endParaRPr>
          </a:p>
          <a:p>
            <a:endParaRPr lang="en-GB" dirty="0">
              <a:solidFill>
                <a:schemeClr val="bg1"/>
              </a:solidFill>
              <a:latin typeface="Arial Black" panose="020B0A04020102020204" pitchFamily="34" charset="0"/>
            </a:endParaRPr>
          </a:p>
          <a:p>
            <a:pPr marL="285750" indent="-285750">
              <a:buFont typeface="Arial" panose="020B0604020202020204" pitchFamily="34" charset="0"/>
              <a:buChar char="•"/>
            </a:pPr>
            <a:r>
              <a:rPr lang="en-GB" sz="2000" dirty="0">
                <a:solidFill>
                  <a:schemeClr val="bg1"/>
                </a:solidFill>
                <a:latin typeface="Arial Black" panose="020B0A04020102020204" pitchFamily="34" charset="0"/>
              </a:rPr>
              <a:t>A corporate trustee has a right of exoneration (and lien) which gives it a proprietary interest in the assets of the trust for the purpose of discharging liabilities incurred as trustee.</a:t>
            </a:r>
          </a:p>
          <a:p>
            <a:pPr marL="285750" indent="-285750">
              <a:buFont typeface="Arial" panose="020B0604020202020204" pitchFamily="34" charset="0"/>
              <a:buChar char="•"/>
            </a:pPr>
            <a:endParaRPr lang="en-GB" sz="2000" dirty="0">
              <a:solidFill>
                <a:schemeClr val="bg1"/>
              </a:solidFill>
              <a:latin typeface="Arial Black" panose="020B0A04020102020204" pitchFamily="34" charset="0"/>
            </a:endParaRPr>
          </a:p>
          <a:p>
            <a:pPr marL="285750" indent="-285750">
              <a:buFont typeface="Arial" panose="020B0604020202020204" pitchFamily="34" charset="0"/>
              <a:buChar char="•"/>
            </a:pPr>
            <a:r>
              <a:rPr lang="en-GB" sz="2000" dirty="0">
                <a:solidFill>
                  <a:schemeClr val="bg1"/>
                </a:solidFill>
                <a:latin typeface="Arial Black" panose="020B0A04020102020204" pitchFamily="34" charset="0"/>
              </a:rPr>
              <a:t>The underlying assets of the trust are not property of the company.</a:t>
            </a:r>
          </a:p>
          <a:p>
            <a:pPr marL="285750" indent="-285750">
              <a:buFont typeface="Arial" panose="020B0604020202020204" pitchFamily="34" charset="0"/>
              <a:buChar char="•"/>
            </a:pPr>
            <a:endParaRPr lang="en-GB" sz="2000" dirty="0">
              <a:solidFill>
                <a:schemeClr val="bg1"/>
              </a:solidFill>
              <a:latin typeface="Arial Black" panose="020B0A04020102020204" pitchFamily="34" charset="0"/>
            </a:endParaRPr>
          </a:p>
          <a:p>
            <a:pPr marL="285750" indent="-285750">
              <a:buFont typeface="Arial" panose="020B0604020202020204" pitchFamily="34" charset="0"/>
              <a:buChar char="•"/>
            </a:pPr>
            <a:r>
              <a:rPr lang="en-GB" sz="2000" dirty="0">
                <a:solidFill>
                  <a:schemeClr val="bg1"/>
                </a:solidFill>
                <a:latin typeface="Arial Black" panose="020B0A04020102020204" pitchFamily="34" charset="0"/>
              </a:rPr>
              <a:t>A liquidator appointed to the corporate trustee does not have a power of sale in relation to the assets (e.g. under s 477(2)(c) of the Corporations Act 2001 (</a:t>
            </a:r>
            <a:r>
              <a:rPr lang="en-GB" sz="2000" dirty="0" err="1">
                <a:solidFill>
                  <a:schemeClr val="bg1"/>
                </a:solidFill>
                <a:latin typeface="Arial Black" panose="020B0A04020102020204" pitchFamily="34" charset="0"/>
              </a:rPr>
              <a:t>Cth</a:t>
            </a:r>
            <a:r>
              <a:rPr lang="en-GB" sz="2000" dirty="0">
                <a:solidFill>
                  <a:schemeClr val="bg1"/>
                </a:solidFill>
                <a:latin typeface="Arial Black" panose="020B0A04020102020204" pitchFamily="34" charset="0"/>
              </a:rPr>
              <a:t>)).</a:t>
            </a:r>
          </a:p>
          <a:p>
            <a:pPr marL="285750" indent="-285750">
              <a:buFont typeface="Arial" panose="020B0604020202020204" pitchFamily="34" charset="0"/>
              <a:buChar char="•"/>
            </a:pPr>
            <a:endParaRPr lang="en-GB" sz="2000" dirty="0">
              <a:solidFill>
                <a:schemeClr val="bg1"/>
              </a:solidFill>
              <a:latin typeface="Arial Black" panose="020B0A04020102020204" pitchFamily="34" charset="0"/>
            </a:endParaRPr>
          </a:p>
          <a:p>
            <a:pPr marL="285750" indent="-285750">
              <a:buFont typeface="Arial" panose="020B0604020202020204" pitchFamily="34" charset="0"/>
              <a:buChar char="•"/>
            </a:pPr>
            <a:r>
              <a:rPr lang="en-GB" sz="2000" dirty="0">
                <a:solidFill>
                  <a:schemeClr val="bg1"/>
                </a:solidFill>
                <a:latin typeface="Arial Black" panose="020B0A04020102020204" pitchFamily="34" charset="0"/>
              </a:rPr>
              <a:t>A liquidator either requires orders from a Court, expressly extending the power of sale, or alternatively and particularly if the company has been removed from the position of trustee, appointing a receiver of trust assets (preferably the Liquidator being the appointed receiver).</a:t>
            </a:r>
          </a:p>
          <a:p>
            <a:endParaRPr lang="en-AU" dirty="0">
              <a:solidFill>
                <a:schemeClr val="bg1"/>
              </a:solidFill>
              <a:latin typeface="Arial Black" panose="020B0A04020102020204" pitchFamily="34" charset="0"/>
            </a:endParaRPr>
          </a:p>
          <a:p>
            <a:endParaRPr lang="en-AU" dirty="0">
              <a:solidFill>
                <a:schemeClr val="bg1"/>
              </a:solidFill>
              <a:latin typeface="Arial Black" panose="020B0A04020102020204" pitchFamily="34" charset="0"/>
            </a:endParaRPr>
          </a:p>
          <a:p>
            <a:endParaRPr lang="en-AU" b="1" dirty="0">
              <a:solidFill>
                <a:schemeClr val="bg1"/>
              </a:solidFill>
              <a:latin typeface="Arial Black" panose="020B0A04020102020204" pitchFamily="34" charset="0"/>
            </a:endParaRPr>
          </a:p>
        </p:txBody>
      </p:sp>
      <p:pic>
        <p:nvPicPr>
          <p:cNvPr id="5" name="Picture 4">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0026" y="6087669"/>
            <a:ext cx="2185337" cy="770331"/>
          </a:xfrm>
          <a:prstGeom prst="rect">
            <a:avLst/>
          </a:prstGeom>
        </p:spPr>
      </p:pic>
      <p:pic>
        <p:nvPicPr>
          <p:cNvPr id="8" name="Picture 7"/>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555946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0173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2906821"/>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4. Small Business Restructuring Practitioners and their Plans </a:t>
            </a:r>
          </a:p>
          <a:p>
            <a:pPr defTabSz="129982">
              <a:lnSpc>
                <a:spcPct val="150000"/>
              </a:lnSpc>
            </a:pPr>
            <a:r>
              <a:rPr lang="en-GB" sz="2000" b="1" dirty="0">
                <a:solidFill>
                  <a:prstClr val="black"/>
                </a:solidFill>
                <a:latin typeface="Arial Black" panose="020B0A04020102020204" pitchFamily="34" charset="0"/>
              </a:rPr>
              <a:t>The Corporations Amendment (Corporate Insolvency Reforms) Act 2020 commenced on 1 January 2021 and brought about significant insolvency law reforms;</a:t>
            </a:r>
          </a:p>
          <a:p>
            <a:pPr defTabSz="129982">
              <a:lnSpc>
                <a:spcPct val="150000"/>
              </a:lnSpc>
            </a:pPr>
            <a:endParaRPr lang="en-GB" sz="2000" b="1" dirty="0">
              <a:solidFill>
                <a:prstClr val="black"/>
              </a:solidFill>
              <a:latin typeface="Arial Black" panose="020B0A04020102020204" pitchFamily="34" charset="0"/>
            </a:endParaRPr>
          </a:p>
          <a:p>
            <a:pPr marL="342900" indent="-342900" defTabSz="129982">
              <a:lnSpc>
                <a:spcPct val="150000"/>
              </a:lnSpc>
              <a:buFontTx/>
              <a:buChar char="-"/>
            </a:pPr>
            <a:r>
              <a:rPr lang="en-GB" sz="2000" b="1" dirty="0">
                <a:solidFill>
                  <a:prstClr val="black"/>
                </a:solidFill>
                <a:latin typeface="Arial Black" panose="020B0A04020102020204" pitchFamily="34" charset="0"/>
              </a:rPr>
              <a:t>A new debt restructuring process designed to reduce complexity, time and costs. </a:t>
            </a:r>
          </a:p>
          <a:p>
            <a:pPr marL="342900" indent="-342900" defTabSz="129982">
              <a:lnSpc>
                <a:spcPct val="150000"/>
              </a:lnSpc>
              <a:buFontTx/>
              <a:buChar char="-"/>
            </a:pPr>
            <a:r>
              <a:rPr lang="en-GB" sz="2000" b="1" dirty="0">
                <a:solidFill>
                  <a:prstClr val="black"/>
                </a:solidFill>
                <a:latin typeface="Arial Black" panose="020B0A04020102020204" pitchFamily="34" charset="0"/>
              </a:rPr>
              <a:t>A new simplified liquidation process allows businesses to wind up faster.</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6402"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3616627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2020"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678478"/>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4. Small Business Restructuring Practitioners and their Plans </a:t>
            </a:r>
          </a:p>
          <a:p>
            <a:pPr defTabSz="129982">
              <a:lnSpc>
                <a:spcPct val="150000"/>
              </a:lnSpc>
            </a:pPr>
            <a:r>
              <a:rPr lang="en-GB" b="1" dirty="0">
                <a:solidFill>
                  <a:prstClr val="black"/>
                </a:solidFill>
                <a:highlight>
                  <a:srgbClr val="FFFF00"/>
                </a:highlight>
                <a:latin typeface="Arial Black" panose="020B0A04020102020204" pitchFamily="34" charset="0"/>
              </a:rPr>
              <a:t>Eligibility criteria;</a:t>
            </a:r>
          </a:p>
          <a:p>
            <a:pPr marL="342900" indent="-342900" defTabSz="129982">
              <a:lnSpc>
                <a:spcPct val="150000"/>
              </a:lnSpc>
              <a:buFont typeface="Arial" panose="020B0604020202020204" pitchFamily="34" charset="0"/>
              <a:buChar char="•"/>
            </a:pPr>
            <a:r>
              <a:rPr lang="en-GB" b="1" u="sng" dirty="0">
                <a:solidFill>
                  <a:prstClr val="black"/>
                </a:solidFill>
                <a:latin typeface="Arial Black" panose="020B0A04020102020204" pitchFamily="34" charset="0"/>
              </a:rPr>
              <a:t>Liabilities are under $1m</a:t>
            </a:r>
            <a:r>
              <a:rPr lang="en-GB" b="1" dirty="0">
                <a:solidFill>
                  <a:prstClr val="black"/>
                </a:solidFill>
                <a:latin typeface="Arial Black" panose="020B0A04020102020204" pitchFamily="34" charset="0"/>
              </a:rPr>
              <a:t>, excluding employee entitlements.</a:t>
            </a:r>
          </a:p>
          <a:p>
            <a:pPr defTabSz="129982">
              <a:lnSpc>
                <a:spcPct val="150000"/>
              </a:lnSpc>
            </a:pPr>
            <a:r>
              <a:rPr lang="en-GB" b="1" dirty="0">
                <a:solidFill>
                  <a:prstClr val="black"/>
                </a:solidFill>
                <a:latin typeface="Arial Black" panose="020B0A04020102020204" pitchFamily="34" charset="0"/>
              </a:rPr>
              <a:t>(check for any related parties loans, third party financing facilities)</a:t>
            </a:r>
          </a:p>
          <a:p>
            <a:pPr marL="342900" indent="-342900" defTabSz="129982">
              <a:lnSpc>
                <a:spcPct val="150000"/>
              </a:lnSpc>
              <a:buFont typeface="Arial" panose="020B0604020202020204" pitchFamily="34" charset="0"/>
              <a:buChar char="•"/>
            </a:pPr>
            <a:r>
              <a:rPr lang="en-GB" b="1" dirty="0">
                <a:solidFill>
                  <a:prstClr val="black"/>
                </a:solidFill>
                <a:latin typeface="Arial Black" panose="020B0A04020102020204" pitchFamily="34" charset="0"/>
              </a:rPr>
              <a:t>The Company has not been subject to a simplified liquidation or SBRP in the previous 7 years.</a:t>
            </a:r>
          </a:p>
          <a:p>
            <a:pPr marL="342900" indent="-342900" defTabSz="129982">
              <a:lnSpc>
                <a:spcPct val="150000"/>
              </a:lnSpc>
              <a:buFont typeface="Arial" panose="020B0604020202020204" pitchFamily="34" charset="0"/>
              <a:buChar char="•"/>
            </a:pPr>
            <a:r>
              <a:rPr lang="en-GB" b="1" u="sng" dirty="0">
                <a:solidFill>
                  <a:prstClr val="black"/>
                </a:solidFill>
                <a:latin typeface="Arial Black" panose="020B0A04020102020204" pitchFamily="34" charset="0"/>
              </a:rPr>
              <a:t>Directors, including former directors acting in the preceding 12 months, have not been involved in a simplified liquidation </a:t>
            </a:r>
            <a:r>
              <a:rPr lang="en-GB" b="1" dirty="0">
                <a:solidFill>
                  <a:prstClr val="black"/>
                </a:solidFill>
                <a:latin typeface="Arial Black" panose="020B0A04020102020204" pitchFamily="34" charset="0"/>
              </a:rPr>
              <a:t>or small business restructure in the previous 7 years.</a:t>
            </a:r>
          </a:p>
          <a:p>
            <a:pPr marL="342900" indent="-342900" defTabSz="129982">
              <a:lnSpc>
                <a:spcPct val="150000"/>
              </a:lnSpc>
              <a:buFont typeface="Arial" panose="020B0604020202020204" pitchFamily="34" charset="0"/>
              <a:buChar char="•"/>
            </a:pPr>
            <a:r>
              <a:rPr lang="en-GB" b="1" u="sng" dirty="0">
                <a:solidFill>
                  <a:prstClr val="black"/>
                </a:solidFill>
                <a:latin typeface="Arial Black" panose="020B0A04020102020204" pitchFamily="34" charset="0"/>
              </a:rPr>
              <a:t>Tax obligations are up to date</a:t>
            </a:r>
          </a:p>
          <a:p>
            <a:pPr defTabSz="129982">
              <a:lnSpc>
                <a:spcPct val="150000"/>
              </a:lnSpc>
            </a:pPr>
            <a:r>
              <a:rPr lang="en-GB" b="1" dirty="0">
                <a:solidFill>
                  <a:prstClr val="black"/>
                </a:solidFill>
                <a:latin typeface="Arial Black" panose="020B0A04020102020204" pitchFamily="34" charset="0"/>
              </a:rPr>
              <a:t>(viz. 20 days to meet tax </a:t>
            </a:r>
            <a:r>
              <a:rPr lang="en-GB" b="1" dirty="0" err="1">
                <a:solidFill>
                  <a:prstClr val="black"/>
                </a:solidFill>
                <a:latin typeface="Arial Black" panose="020B0A04020102020204" pitchFamily="34" charset="0"/>
              </a:rPr>
              <a:t>lodgment</a:t>
            </a:r>
            <a:r>
              <a:rPr lang="en-GB" b="1" dirty="0">
                <a:solidFill>
                  <a:prstClr val="black"/>
                </a:solidFill>
                <a:latin typeface="Arial Black" panose="020B0A04020102020204" pitchFamily="34" charset="0"/>
              </a:rPr>
              <a:t> obligations).</a:t>
            </a:r>
          </a:p>
          <a:p>
            <a:pPr marL="342900" indent="-342900" defTabSz="129982">
              <a:lnSpc>
                <a:spcPct val="150000"/>
              </a:lnSpc>
              <a:buFont typeface="Arial" panose="020B0604020202020204" pitchFamily="34" charset="0"/>
              <a:buChar char="•"/>
            </a:pPr>
            <a:r>
              <a:rPr lang="en-GB" b="1" u="sng" dirty="0">
                <a:solidFill>
                  <a:prstClr val="black"/>
                </a:solidFill>
                <a:latin typeface="Arial Black" panose="020B0A04020102020204" pitchFamily="34" charset="0"/>
              </a:rPr>
              <a:t>Employee entitlements are up to date</a:t>
            </a:r>
          </a:p>
          <a:p>
            <a:pPr defTabSz="129982">
              <a:lnSpc>
                <a:spcPct val="150000"/>
              </a:lnSpc>
            </a:pPr>
            <a:r>
              <a:rPr lang="en-GB" b="1" dirty="0">
                <a:solidFill>
                  <a:prstClr val="black"/>
                </a:solidFill>
                <a:latin typeface="Arial Black" panose="020B0A04020102020204" pitchFamily="34" charset="0"/>
              </a:rPr>
              <a:t>(viz. 20 days to meet outstanding employee entitlements including super.)</a:t>
            </a:r>
          </a:p>
          <a:p>
            <a:pPr defTabSz="129982">
              <a:lnSpc>
                <a:spcPct val="150000"/>
              </a:lnSpc>
            </a:pPr>
            <a:endParaRPr lang="en-GB" sz="2000" b="1" u="sng" dirty="0">
              <a:solidFill>
                <a:prstClr val="black"/>
              </a:solidFill>
              <a:latin typeface="Arial Black" panose="020B0A04020102020204" pitchFamily="34" charset="0"/>
            </a:endParaRPr>
          </a:p>
        </p:txBody>
      </p:sp>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1634583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5615"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75197" y="6038778"/>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620164"/>
            <a:ext cx="12192001" cy="5607176"/>
          </a:xfrm>
          <a:prstGeom prst="rect">
            <a:avLst/>
          </a:prstGeom>
          <a:noFill/>
        </p:spPr>
        <p:txBody>
          <a:bodyPr wrap="square" rtlCol="0">
            <a:spAutoFit/>
          </a:bodyPr>
          <a:lstStyle/>
          <a:p>
            <a:pPr defTabSz="129982">
              <a:lnSpc>
                <a:spcPct val="150000"/>
              </a:lnSpc>
            </a:pPr>
            <a:r>
              <a:rPr lang="en-GB" sz="2400" b="1" u="sng" dirty="0">
                <a:solidFill>
                  <a:schemeClr val="bg1"/>
                </a:solidFill>
                <a:latin typeface="Arial Black" panose="020B0A04020102020204" pitchFamily="34" charset="0"/>
              </a:rPr>
              <a:t>4. Small Business Restructuring Practitioners and their Plans </a:t>
            </a:r>
          </a:p>
          <a:p>
            <a:pPr>
              <a:lnSpc>
                <a:spcPct val="107000"/>
              </a:lnSpc>
              <a:spcBef>
                <a:spcPts val="600"/>
              </a:spcBef>
              <a:spcAft>
                <a:spcPts val="600"/>
              </a:spcAft>
            </a:pPr>
            <a:r>
              <a:rPr lang="en-AU" b="1" u="sng" kern="0" dirty="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Restructuring Proposal Statement – </a:t>
            </a:r>
            <a:r>
              <a:rPr lang="en-AU" b="1" u="sng" kern="0" dirty="0">
                <a:solidFill>
                  <a:schemeClr val="bg1"/>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Approved Form</a:t>
            </a:r>
          </a:p>
          <a:p>
            <a:pPr>
              <a:lnSpc>
                <a:spcPct val="107000"/>
              </a:lnSpc>
              <a:tabLst>
                <a:tab pos="2865755" algn="ctr"/>
                <a:tab pos="5731510" algn="r"/>
              </a:tabLst>
            </a:pPr>
            <a:r>
              <a:rPr lang="en-AU" sz="1000" b="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Corporations Act 2001, Section 455B, Corporations Regulations 2001, Reg 5.3B.16(2)(b) and Reg 5.3B.65</a:t>
            </a:r>
          </a:p>
          <a:p>
            <a:pPr>
              <a:lnSpc>
                <a:spcPct val="107000"/>
              </a:lnSpc>
              <a:spcBef>
                <a:spcPts val="600"/>
              </a:spcBef>
              <a:spcAft>
                <a:spcPts val="600"/>
              </a:spcAft>
            </a:pPr>
            <a:r>
              <a:rPr lang="en-AU" b="1" dirty="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B.	Important Information about restructuring plans</a:t>
            </a:r>
          </a:p>
          <a:p>
            <a:pPr marL="342900" lvl="0" indent="-342900">
              <a:lnSpc>
                <a:spcPct val="107000"/>
              </a:lnSpc>
              <a:spcBef>
                <a:spcPts val="1200"/>
              </a:spcBef>
              <a:spcAft>
                <a:spcPts val="300"/>
              </a:spcAft>
              <a:buFont typeface="+mj-lt"/>
              <a:buAutoNum type="arabicPeriod"/>
            </a:pPr>
            <a:r>
              <a:rPr lang="en-AU" b="1" dirty="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Deciding whether to accept a Plan </a:t>
            </a:r>
          </a:p>
          <a:p>
            <a:pPr>
              <a:lnSpc>
                <a:spcPct val="107000"/>
              </a:lnSpc>
              <a:spcAft>
                <a:spcPts val="800"/>
              </a:spcAft>
            </a:pPr>
            <a:r>
              <a:rPr lang="en-AU"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 decision about whether a restructuring plan should be accepted is made by affected creditors who receive the following documents from a restructuring practitioner in relation to a company:</a:t>
            </a:r>
          </a:p>
          <a:p>
            <a:pPr marL="457200">
              <a:lnSpc>
                <a:spcPct val="107000"/>
              </a:lnSpc>
              <a:spcAft>
                <a:spcPts val="800"/>
              </a:spcAft>
            </a:pPr>
            <a:r>
              <a:rPr lang="en-AU"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	the company’s restructuring plan;</a:t>
            </a:r>
          </a:p>
          <a:p>
            <a:pPr marL="457200">
              <a:lnSpc>
                <a:spcPct val="107000"/>
              </a:lnSpc>
              <a:spcAft>
                <a:spcPts val="800"/>
              </a:spcAft>
            </a:pPr>
            <a:r>
              <a:rPr lang="en-AU"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b.	restructuring plan standard terms;</a:t>
            </a:r>
          </a:p>
          <a:p>
            <a:pPr marL="457200">
              <a:lnSpc>
                <a:spcPct val="107000"/>
              </a:lnSpc>
              <a:spcAft>
                <a:spcPts val="800"/>
              </a:spcAft>
            </a:pPr>
            <a:r>
              <a:rPr lang="en-AU"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c.	the company’s restructuring proposal statement </a:t>
            </a:r>
          </a:p>
          <a:p>
            <a:pPr marL="900430" indent="-443230">
              <a:lnSpc>
                <a:spcPct val="107000"/>
              </a:lnSpc>
              <a:spcAft>
                <a:spcPts val="800"/>
              </a:spcAft>
            </a:pPr>
            <a:r>
              <a:rPr lang="en-AU"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d. 	</a:t>
            </a:r>
            <a:r>
              <a:rPr lang="en-AU"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 declaration from the restructuring practitioner </a:t>
            </a:r>
            <a:r>
              <a:rPr lang="en-AU"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about whether the eligibility criteria for restructuring are met, </a:t>
            </a:r>
            <a:r>
              <a:rPr lang="en-AU"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whether the company is likely to be able to discharge the plan obligations</a:t>
            </a:r>
            <a:r>
              <a:rPr lang="en-AU"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and statements about the practitioners belief about the completeness of information set out in the company’s restructuring proposal statement;</a:t>
            </a:r>
            <a:endParaRPr lang="en-GB" b="1" u="sng" dirty="0">
              <a:solidFill>
                <a:schemeClr val="bg1"/>
              </a:solidFill>
              <a:latin typeface="Arial Black" panose="020B0A04020102020204" pitchFamily="34" charset="0"/>
            </a:endParaRPr>
          </a:p>
        </p:txBody>
      </p:sp>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1008509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9861" y="6102308"/>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75198"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620164"/>
            <a:ext cx="12192001" cy="5632311"/>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4. Small Business Restructuring Practitioners and their Plans </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During the restructuring period,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the directors remain in control </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of the company and may enter into a transaction or dealing with company assets if it is in the ordinary course of the company’s business.</a:t>
            </a:r>
          </a:p>
          <a:p>
            <a:pPr defTabSz="129982">
              <a:lnSpc>
                <a:spcPct val="150000"/>
              </a:lnSpc>
            </a:pP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A plan is accepted if</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at the end of 15 business days,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the majority in value of affected creditors </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who returned statements to the restructuring practitioner, stated that the plan should be accepted. </a:t>
            </a:r>
          </a:p>
          <a:p>
            <a:pPr defTabSz="129982">
              <a:lnSpc>
                <a:spcPct val="150000"/>
              </a:lnSpc>
            </a:pPr>
            <a:endParaRPr lang="en-GB" b="1" dirty="0">
              <a:solidFill>
                <a:prstClr val="black"/>
              </a:solidFill>
              <a:latin typeface="Arial Black" panose="020B0A04020102020204" pitchFamily="34" charset="0"/>
              <a:ea typeface="Times New Roman" panose="02020603050405020304" pitchFamily="18" charset="0"/>
              <a:cs typeface="Times New Roman" panose="02020603050405020304" pitchFamily="18" charset="0"/>
            </a:endParaRP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Companies subject to restructuring are shown as ‘EXAD’ (external administration) and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a company that makes a restructuring plan is shown as ‘REGD’ (registered</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This is because regulation 9.1.02(a) of the Corporations Regulations 2001 requires the company register to disclose that a company is under restructuring but not when the company has made a restructuring plan.</a:t>
            </a:r>
          </a:p>
        </p:txBody>
      </p:sp>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1182426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0" y="620164"/>
            <a:ext cx="12192001" cy="6097054"/>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4. Small Business Restructuring Practitioners and their Plans </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CORPORATIONS REGULATIONS 2001 - REG 5.3B.25</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Acceptance of restructuring plan</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(2)  For the purposes of </a:t>
            </a:r>
            <a:r>
              <a:rPr lang="en-GB" b="1" dirty="0" err="1">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subregulation</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(1):</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(a)  the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value of an affected creditor </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is to be worked out:</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a:t>
            </a:r>
            <a:r>
              <a:rPr lang="en-GB" b="1" dirty="0" err="1">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i</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by reference to the value of the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creditor's admissible debts </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or claims that are known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at the time the restructuring began</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or</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(ii)  if a person is an affected creditor because the person purchased another creditor's admissible debts or claims--by reference to the value of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the purchase price</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and</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(b)  where there have been mutual credits, mutual debts or other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mutual dealings </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between the company and an affected creditor:</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a:t>
            </a:r>
            <a:r>
              <a:rPr lang="en-GB" b="1" dirty="0" err="1">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i</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an account is to be taken of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what is due from the one party to the other </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in respect of those mutual dealings …</a:t>
            </a:r>
          </a:p>
          <a:p>
            <a:pPr defTabSz="129982">
              <a:lnSpc>
                <a:spcPct val="150000"/>
              </a:lnSpc>
            </a:pP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        (c)  </a:t>
            </a:r>
            <a:r>
              <a:rPr lang="en-GB" b="1" dirty="0">
                <a:solidFill>
                  <a:prstClr val="black"/>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disregard an affected creditor who is an excluded creditor</a:t>
            </a:r>
            <a:r>
              <a:rPr lang="en-GB" b="1" dirty="0">
                <a:solidFill>
                  <a:prstClr val="black"/>
                </a:solidFill>
                <a:effectLst/>
                <a:latin typeface="Arial Black" panose="020B0A04020102020204" pitchFamily="34" charset="0"/>
                <a:ea typeface="Times New Roman" panose="02020603050405020304" pitchFamily="18" charset="0"/>
                <a:cs typeface="Times New Roman" panose="02020603050405020304" pitchFamily="18" charset="0"/>
              </a:rPr>
              <a: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2020"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38282999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604614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4. Simplified Liquidation Process</a:t>
            </a:r>
          </a:p>
          <a:p>
            <a:pPr defTabSz="129982">
              <a:lnSpc>
                <a:spcPct val="150000"/>
              </a:lnSpc>
            </a:pPr>
            <a:r>
              <a:rPr lang="en-GB" sz="2000" b="1" u="sng" dirty="0">
                <a:solidFill>
                  <a:prstClr val="black"/>
                </a:solidFill>
                <a:latin typeface="Arial Black" panose="020B0A04020102020204" pitchFamily="34" charset="0"/>
              </a:rPr>
              <a:t>Guide; </a:t>
            </a:r>
            <a:r>
              <a:rPr lang="en-AU" sz="1800" u="sng" dirty="0">
                <a:solidFill>
                  <a:srgbClr val="0000FF"/>
                </a:solidFill>
                <a:effectLst/>
                <a:latin typeface="Arial Black" panose="020B0A04020102020204" pitchFamily="34" charset="0"/>
                <a:ea typeface="Calibri" panose="020F0502020204030204" pitchFamily="34" charset="0"/>
                <a:cs typeface="Times New Roman" panose="02020603050405020304" pitchFamily="18" charset="0"/>
                <a:hlinkClick r:id="rId2"/>
              </a:rPr>
              <a:t>Simplified liquidation | ASIC - Australian Securities and Investments Commission</a:t>
            </a:r>
            <a:endParaRPr lang="en-AU" sz="1800" dirty="0">
              <a:effectLst/>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r>
              <a:rPr lang="en-GB" sz="2000" b="1" dirty="0">
                <a:solidFill>
                  <a:prstClr val="black"/>
                </a:solidFill>
                <a:latin typeface="Arial Black" panose="020B0A04020102020204" pitchFamily="34" charset="0"/>
              </a:rPr>
              <a:t>Where </a:t>
            </a:r>
            <a:r>
              <a:rPr lang="en-GB" sz="2000" b="1" u="sng" dirty="0">
                <a:solidFill>
                  <a:prstClr val="black"/>
                </a:solidFill>
                <a:latin typeface="Arial Black" panose="020B0A04020102020204" pitchFamily="34" charset="0"/>
              </a:rPr>
              <a:t>a liquidator has been appointed pursuant to a creditor’s voluntary liquidation </a:t>
            </a:r>
            <a:r>
              <a:rPr lang="en-GB" sz="2000" b="1" dirty="0">
                <a:solidFill>
                  <a:prstClr val="black"/>
                </a:solidFill>
                <a:latin typeface="Arial Black" panose="020B0A04020102020204" pitchFamily="34" charset="0"/>
              </a:rPr>
              <a:t>and they consider on reasonable grounds that the company meets the eligibility criteria, </a:t>
            </a:r>
            <a:r>
              <a:rPr lang="en-GB" sz="2000" b="1" u="sng" dirty="0">
                <a:solidFill>
                  <a:prstClr val="black"/>
                </a:solidFill>
                <a:latin typeface="Arial Black" panose="020B0A04020102020204" pitchFamily="34" charset="0"/>
              </a:rPr>
              <a:t>the liquidator may choose to adopt the small business liquidation </a:t>
            </a:r>
            <a:r>
              <a:rPr lang="en-GB" sz="2000" b="1" dirty="0">
                <a:solidFill>
                  <a:prstClr val="black"/>
                </a:solidFill>
                <a:latin typeface="Arial Black" panose="020B0A04020102020204" pitchFamily="34" charset="0"/>
              </a:rPr>
              <a:t>process rather than the standard creditor’s voluntary liquidation process. </a:t>
            </a:r>
          </a:p>
          <a:p>
            <a:pPr marL="342900" indent="-342900" defTabSz="129982">
              <a:lnSpc>
                <a:spcPct val="150000"/>
              </a:lnSpc>
              <a:buFont typeface="Arial" panose="020B0604020202020204" pitchFamily="34" charset="0"/>
              <a:buChar char="•"/>
            </a:pPr>
            <a:r>
              <a:rPr lang="en-GB" sz="2000" b="1" dirty="0">
                <a:solidFill>
                  <a:prstClr val="black"/>
                </a:solidFill>
                <a:highlight>
                  <a:srgbClr val="FFFF00"/>
                </a:highlight>
                <a:latin typeface="Arial Black" panose="020B0A04020102020204" pitchFamily="34" charset="0"/>
              </a:rPr>
              <a:t>the liquidator is </a:t>
            </a:r>
            <a:r>
              <a:rPr lang="en-GB" sz="2000" b="1" u="sng" dirty="0">
                <a:solidFill>
                  <a:prstClr val="black"/>
                </a:solidFill>
                <a:highlight>
                  <a:srgbClr val="FFFF00"/>
                </a:highlight>
                <a:latin typeface="Arial Black" panose="020B0A04020102020204" pitchFamily="34" charset="0"/>
              </a:rPr>
              <a:t>not required to submit a section 533 report </a:t>
            </a:r>
            <a:r>
              <a:rPr lang="en-GB" sz="2000" b="1" dirty="0">
                <a:solidFill>
                  <a:prstClr val="black"/>
                </a:solidFill>
                <a:highlight>
                  <a:srgbClr val="FFFF00"/>
                </a:highlight>
                <a:latin typeface="Arial Black" panose="020B0A04020102020204" pitchFamily="34" charset="0"/>
              </a:rPr>
              <a:t>to ASIC </a:t>
            </a:r>
            <a:r>
              <a:rPr lang="en-GB" sz="2000" b="1" dirty="0">
                <a:solidFill>
                  <a:prstClr val="black"/>
                </a:solidFill>
                <a:latin typeface="Arial Black" panose="020B0A04020102020204" pitchFamily="34" charset="0"/>
              </a:rPr>
              <a:t>on potential misconduct unless there are reasonable grounds that misconduct has occurred. </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liquidator is </a:t>
            </a:r>
            <a:r>
              <a:rPr lang="en-GB" sz="2000" b="1" u="sng" dirty="0">
                <a:solidFill>
                  <a:prstClr val="black"/>
                </a:solidFill>
                <a:latin typeface="Arial Black" panose="020B0A04020102020204" pitchFamily="34" charset="0"/>
              </a:rPr>
              <a:t>not required (entitled) to hold formal creditor’s meetings </a:t>
            </a:r>
            <a:r>
              <a:rPr lang="en-GB" sz="2000" b="1" dirty="0">
                <a:solidFill>
                  <a:prstClr val="black"/>
                </a:solidFill>
                <a:latin typeface="Arial Black" panose="020B0A04020102020204" pitchFamily="34" charset="0"/>
              </a:rPr>
              <a:t>and can instead distribute information to creditors, and proposals for voting, electronically. </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the </a:t>
            </a:r>
            <a:r>
              <a:rPr lang="en-GB" sz="2000" b="1" u="sng" dirty="0">
                <a:solidFill>
                  <a:prstClr val="black"/>
                </a:solidFill>
                <a:latin typeface="Arial Black" panose="020B0A04020102020204" pitchFamily="34" charset="0"/>
              </a:rPr>
              <a:t>unfair preference voidable transaction provisions are restricted </a:t>
            </a:r>
            <a:r>
              <a:rPr lang="en-GB" sz="2000" b="1" dirty="0">
                <a:solidFill>
                  <a:prstClr val="black"/>
                </a:solidFill>
                <a:latin typeface="Arial Black" panose="020B0A04020102020204" pitchFamily="34" charset="0"/>
              </a:rPr>
              <a:t>to prevent the liquidator pursuing claims against unrelated entities.</a:t>
            </a:r>
          </a:p>
          <a:p>
            <a:pPr defTabSz="129982">
              <a:lnSpc>
                <a:spcPct val="150000"/>
              </a:lnSpc>
            </a:pPr>
            <a:endParaRPr lang="en-GB" sz="2000" b="1" u="sng" dirty="0">
              <a:solidFill>
                <a:prstClr val="black"/>
              </a:solidFill>
              <a:latin typeface="Arial Black" panose="020B0A04020102020204" pitchFamily="34" charset="0"/>
            </a:endParaRPr>
          </a:p>
        </p:txBody>
      </p:sp>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17238" y="6019812"/>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73942" y="6090730"/>
            <a:ext cx="2185337" cy="770331"/>
          </a:xfrm>
          <a:prstGeom prst="rect">
            <a:avLst/>
          </a:prstGeom>
        </p:spPr>
      </p:pic>
      <p:pic>
        <p:nvPicPr>
          <p:cNvPr id="6" name="Picture 5"/>
          <p:cNvPicPr>
            <a:picLocks noChangeAspect="1"/>
          </p:cNvPicPr>
          <p:nvPr/>
        </p:nvPicPr>
        <p:blipFill>
          <a:blip r:embed="rId5"/>
          <a:stretch>
            <a:fillRect/>
          </a:stretch>
        </p:blipFill>
        <p:spPr>
          <a:xfrm>
            <a:off x="573684" y="0"/>
            <a:ext cx="10998137" cy="749873"/>
          </a:xfrm>
          <a:prstGeom prst="rect">
            <a:avLst/>
          </a:prstGeom>
        </p:spPr>
      </p:pic>
    </p:spTree>
    <p:extLst>
      <p:ext uri="{BB962C8B-B14F-4D97-AF65-F5344CB8AC3E}">
        <p14:creationId xmlns:p14="http://schemas.microsoft.com/office/powerpoint/2010/main" val="1974350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0026"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17239" y="598180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016758"/>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4. Simplified Liquidation Process</a:t>
            </a:r>
          </a:p>
          <a:p>
            <a:pPr defTabSz="129982">
              <a:lnSpc>
                <a:spcPct val="150000"/>
              </a:lnSpc>
            </a:pPr>
            <a:r>
              <a:rPr lang="en-GB" b="1" dirty="0">
                <a:solidFill>
                  <a:prstClr val="black"/>
                </a:solidFill>
                <a:latin typeface="Arial Black" panose="020B0A04020102020204" pitchFamily="34" charset="0"/>
              </a:rPr>
              <a:t>In order for a company to be </a:t>
            </a:r>
            <a:r>
              <a:rPr lang="en-GB" b="1" u="sng" dirty="0">
                <a:solidFill>
                  <a:prstClr val="black"/>
                </a:solidFill>
                <a:latin typeface="Arial Black" panose="020B0A04020102020204" pitchFamily="34" charset="0"/>
              </a:rPr>
              <a:t>eligible</a:t>
            </a:r>
            <a:r>
              <a:rPr lang="en-GB" b="1" dirty="0">
                <a:solidFill>
                  <a:prstClr val="black"/>
                </a:solidFill>
                <a:latin typeface="Arial Black" panose="020B0A04020102020204" pitchFamily="34" charset="0"/>
              </a:rPr>
              <a:t> for the simplified liquidation </a:t>
            </a:r>
          </a:p>
          <a:p>
            <a:pPr defTabSz="129982">
              <a:lnSpc>
                <a:spcPct val="150000"/>
              </a:lnSpc>
            </a:pPr>
            <a:r>
              <a:rPr lang="en-GB" b="1" dirty="0">
                <a:solidFill>
                  <a:prstClr val="black"/>
                </a:solidFill>
                <a:latin typeface="Arial Black" panose="020B0A04020102020204" pitchFamily="34" charset="0"/>
              </a:rPr>
              <a:t>it must satisfy a number of requirements under the legislation including:</a:t>
            </a:r>
          </a:p>
          <a:p>
            <a:pPr marL="342900" indent="-342900" defTabSz="129982">
              <a:lnSpc>
                <a:spcPct val="150000"/>
              </a:lnSpc>
              <a:buFont typeface="Arial" panose="020B0604020202020204" pitchFamily="34" charset="0"/>
              <a:buChar char="•"/>
            </a:pPr>
            <a:r>
              <a:rPr lang="en-GB" b="1" dirty="0">
                <a:solidFill>
                  <a:prstClr val="black"/>
                </a:solidFill>
                <a:latin typeface="Arial Black" panose="020B0A04020102020204" pitchFamily="34" charset="0"/>
              </a:rPr>
              <a:t>The company must already be in liquidation pursuant to </a:t>
            </a:r>
            <a:r>
              <a:rPr lang="en-GB" b="1" u="sng" dirty="0">
                <a:solidFill>
                  <a:prstClr val="black"/>
                </a:solidFill>
                <a:latin typeface="Arial Black" panose="020B0A04020102020204" pitchFamily="34" charset="0"/>
              </a:rPr>
              <a:t>a creditor’s voluntary liquidation</a:t>
            </a:r>
            <a:r>
              <a:rPr lang="en-GB" b="1" dirty="0">
                <a:solidFill>
                  <a:prstClr val="black"/>
                </a:solidFill>
                <a:latin typeface="Arial Black" panose="020B0A04020102020204" pitchFamily="34" charset="0"/>
              </a:rPr>
              <a:t>.</a:t>
            </a:r>
          </a:p>
          <a:p>
            <a:pPr marL="342900" indent="-342900" defTabSz="129982">
              <a:lnSpc>
                <a:spcPct val="150000"/>
              </a:lnSpc>
              <a:buFont typeface="Arial" panose="020B0604020202020204" pitchFamily="34" charset="0"/>
              <a:buChar char="•"/>
            </a:pPr>
            <a:r>
              <a:rPr lang="en-GB" b="1" dirty="0">
                <a:solidFill>
                  <a:prstClr val="black"/>
                </a:solidFill>
                <a:latin typeface="Arial Black" panose="020B0A04020102020204" pitchFamily="34" charset="0"/>
              </a:rPr>
              <a:t>The company </a:t>
            </a:r>
            <a:r>
              <a:rPr lang="en-GB" b="1" dirty="0">
                <a:solidFill>
                  <a:prstClr val="black"/>
                </a:solidFill>
                <a:highlight>
                  <a:srgbClr val="FFFF00"/>
                </a:highlight>
                <a:latin typeface="Arial Black" panose="020B0A04020102020204" pitchFamily="34" charset="0"/>
              </a:rPr>
              <a:t>must have </a:t>
            </a:r>
            <a:r>
              <a:rPr lang="en-GB" b="1" u="sng" dirty="0">
                <a:solidFill>
                  <a:prstClr val="black"/>
                </a:solidFill>
                <a:highlight>
                  <a:srgbClr val="FFFF00"/>
                </a:highlight>
                <a:latin typeface="Arial Black" panose="020B0A04020102020204" pitchFamily="34" charset="0"/>
              </a:rPr>
              <a:t>liabilities less than $1 million </a:t>
            </a:r>
            <a:r>
              <a:rPr lang="en-GB" b="1" u="sng" dirty="0">
                <a:solidFill>
                  <a:prstClr val="black"/>
                </a:solidFill>
                <a:latin typeface="Arial Black" panose="020B0A04020102020204" pitchFamily="34" charset="0"/>
              </a:rPr>
              <a:t>(Reg 5.503(1))</a:t>
            </a:r>
            <a:r>
              <a:rPr lang="en-GB" b="1" dirty="0">
                <a:solidFill>
                  <a:prstClr val="black"/>
                </a:solidFill>
                <a:latin typeface="Arial Black" panose="020B0A04020102020204" pitchFamily="34" charset="0"/>
              </a:rPr>
              <a:t>.</a:t>
            </a:r>
          </a:p>
          <a:p>
            <a:pPr marL="342900" indent="-342900" defTabSz="129982">
              <a:lnSpc>
                <a:spcPct val="150000"/>
              </a:lnSpc>
              <a:buFont typeface="Arial" panose="020B0604020202020204" pitchFamily="34" charset="0"/>
              <a:buChar char="•"/>
            </a:pPr>
            <a:r>
              <a:rPr lang="en-GB" b="1" dirty="0">
                <a:solidFill>
                  <a:prstClr val="black"/>
                </a:solidFill>
                <a:latin typeface="Arial Black" panose="020B0A04020102020204" pitchFamily="34" charset="0"/>
              </a:rPr>
              <a:t>The company must have its </a:t>
            </a:r>
            <a:r>
              <a:rPr lang="en-GB" b="1" u="sng" dirty="0">
                <a:solidFill>
                  <a:prstClr val="black"/>
                </a:solidFill>
                <a:highlight>
                  <a:srgbClr val="FFFF00"/>
                </a:highlight>
                <a:latin typeface="Arial Black" panose="020B0A04020102020204" pitchFamily="34" charset="0"/>
              </a:rPr>
              <a:t>tax lodgements up to date </a:t>
            </a:r>
            <a:r>
              <a:rPr lang="en-GB" b="1" dirty="0">
                <a:solidFill>
                  <a:prstClr val="black"/>
                </a:solidFill>
                <a:latin typeface="Arial Black" panose="020B0A04020102020204" pitchFamily="34" charset="0"/>
              </a:rPr>
              <a:t>(returns, notices, statements and applications as required by taxation laws). </a:t>
            </a:r>
          </a:p>
          <a:p>
            <a:pPr marL="342900" indent="-342900" defTabSz="129982">
              <a:lnSpc>
                <a:spcPct val="150000"/>
              </a:lnSpc>
              <a:buFont typeface="Arial" panose="020B0604020202020204" pitchFamily="34" charset="0"/>
              <a:buChar char="•"/>
            </a:pPr>
            <a:r>
              <a:rPr lang="en-GB" b="1" u="sng" dirty="0">
                <a:solidFill>
                  <a:prstClr val="black"/>
                </a:solidFill>
                <a:highlight>
                  <a:srgbClr val="FFFF00"/>
                </a:highlight>
                <a:latin typeface="Arial Black" panose="020B0A04020102020204" pitchFamily="34" charset="0"/>
              </a:rPr>
              <a:t>Creditors</a:t>
            </a:r>
            <a:r>
              <a:rPr lang="en-GB" b="1" u="sng" dirty="0">
                <a:solidFill>
                  <a:prstClr val="black"/>
                </a:solidFill>
                <a:latin typeface="Arial Black" panose="020B0A04020102020204" pitchFamily="34" charset="0"/>
              </a:rPr>
              <a:t> (25% in value, excluding related entities [Reg 5.5.09]) may also </a:t>
            </a:r>
            <a:r>
              <a:rPr lang="en-GB" b="1" u="sng" dirty="0">
                <a:solidFill>
                  <a:prstClr val="black"/>
                </a:solidFill>
                <a:highlight>
                  <a:srgbClr val="FFFF00"/>
                </a:highlight>
                <a:latin typeface="Arial Black" panose="020B0A04020102020204" pitchFamily="34" charset="0"/>
              </a:rPr>
              <a:t>request in writing that the liquidator not follow the simplified liquidation process </a:t>
            </a:r>
            <a:r>
              <a:rPr lang="en-GB" b="1" u="sng" dirty="0">
                <a:solidFill>
                  <a:prstClr val="black"/>
                </a:solidFill>
                <a:latin typeface="Arial Black" panose="020B0A04020102020204" pitchFamily="34" charset="0"/>
              </a:rPr>
              <a:t>within 20 days </a:t>
            </a:r>
            <a:r>
              <a:rPr lang="en-GB" b="1" dirty="0">
                <a:solidFill>
                  <a:prstClr val="black"/>
                </a:solidFill>
                <a:latin typeface="Arial Black" panose="020B0A04020102020204" pitchFamily="34" charset="0"/>
              </a:rPr>
              <a:t>of the event triggering the simplified liquidation process, and the liquidator must cease the simplified liquidation process if the eligibility criteria are no longer met. (s500A(2))</a:t>
            </a:r>
          </a:p>
          <a:p>
            <a:pPr lvl="0"/>
            <a:endParaRPr lang="en-GB" sz="2000" b="1" u="sng" dirty="0">
              <a:solidFill>
                <a:prstClr val="black"/>
              </a:solidFill>
              <a:latin typeface="Arial Black" panose="020B0A04020102020204" pitchFamily="34" charset="0"/>
            </a:endParaRPr>
          </a:p>
        </p:txBody>
      </p:sp>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3327985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4767844"/>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5. Insolvent Trading</a:t>
            </a:r>
          </a:p>
          <a:p>
            <a:pPr defTabSz="129982">
              <a:lnSpc>
                <a:spcPct val="150000"/>
              </a:lnSpc>
            </a:pPr>
            <a:endParaRPr lang="en-AU" sz="2000" b="1" i="1" dirty="0">
              <a:solidFill>
                <a:prstClr val="black"/>
              </a:solidFill>
              <a:latin typeface="Arial Black" panose="020B0A04020102020204" pitchFamily="34" charset="0"/>
            </a:endParaRPr>
          </a:p>
          <a:p>
            <a:pPr defTabSz="129982">
              <a:lnSpc>
                <a:spcPct val="150000"/>
              </a:lnSpc>
            </a:pPr>
            <a:r>
              <a:rPr lang="en-AU" sz="2000" b="1" i="1" dirty="0">
                <a:solidFill>
                  <a:prstClr val="black"/>
                </a:solidFill>
                <a:latin typeface="Arial Black" panose="020B0A04020102020204" pitchFamily="34" charset="0"/>
              </a:rPr>
              <a:t>“As we have previously highlighted, </a:t>
            </a:r>
            <a:r>
              <a:rPr lang="en-AU" sz="2000" b="1" i="1" u="sng" dirty="0">
                <a:solidFill>
                  <a:prstClr val="black"/>
                </a:solidFill>
                <a:highlight>
                  <a:srgbClr val="FFFF00"/>
                </a:highlight>
                <a:latin typeface="Arial Black" panose="020B0A04020102020204" pitchFamily="34" charset="0"/>
              </a:rPr>
              <a:t>safe harbour </a:t>
            </a:r>
            <a:r>
              <a:rPr lang="en-AU" sz="2000" b="1" i="1" dirty="0">
                <a:solidFill>
                  <a:prstClr val="black"/>
                </a:solidFill>
                <a:latin typeface="Arial Black" panose="020B0A04020102020204" pitchFamily="34" charset="0"/>
              </a:rPr>
              <a:t>is </a:t>
            </a:r>
            <a:r>
              <a:rPr lang="en-AU" sz="2000" b="1" i="1" u="sng" dirty="0">
                <a:solidFill>
                  <a:prstClr val="black"/>
                </a:solidFill>
                <a:latin typeface="Arial Black" panose="020B0A04020102020204" pitchFamily="34" charset="0"/>
              </a:rPr>
              <a:t>not a ‘state’ or ‘status</a:t>
            </a:r>
            <a:r>
              <a:rPr lang="en-AU" sz="2000" b="1" i="1" dirty="0">
                <a:solidFill>
                  <a:prstClr val="black"/>
                </a:solidFill>
                <a:latin typeface="Arial Black" panose="020B0A04020102020204" pitchFamily="34" charset="0"/>
              </a:rPr>
              <a:t>’ that a company enters. It is a </a:t>
            </a:r>
            <a:r>
              <a:rPr lang="en-AU" sz="2000" b="1" i="1" u="sng" dirty="0">
                <a:solidFill>
                  <a:prstClr val="black"/>
                </a:solidFill>
                <a:latin typeface="Arial Black" panose="020B0A04020102020204" pitchFamily="34" charset="0"/>
              </a:rPr>
              <a:t>set of actions </a:t>
            </a:r>
            <a:r>
              <a:rPr lang="en-AU" sz="2000" b="1" i="1" dirty="0">
                <a:solidFill>
                  <a:prstClr val="black"/>
                </a:solidFill>
                <a:latin typeface="Arial Black" panose="020B0A04020102020204" pitchFamily="34" charset="0"/>
              </a:rPr>
              <a:t>which may </a:t>
            </a:r>
            <a:r>
              <a:rPr lang="en-AU" sz="2000" b="1" i="1" u="sng" dirty="0">
                <a:solidFill>
                  <a:prstClr val="black"/>
                </a:solidFill>
                <a:latin typeface="Arial Black" panose="020B0A04020102020204" pitchFamily="34" charset="0"/>
              </a:rPr>
              <a:t>offer protection to directors from insolvent trading liabilities </a:t>
            </a:r>
            <a:r>
              <a:rPr lang="en-AU" sz="2000" b="1" i="1" dirty="0">
                <a:solidFill>
                  <a:prstClr val="black"/>
                </a:solidFill>
                <a:latin typeface="Arial Black" panose="020B0A04020102020204" pitchFamily="34" charset="0"/>
              </a:rPr>
              <a:t>in the event the company ends up in liquidation.”</a:t>
            </a:r>
          </a:p>
          <a:p>
            <a:pPr defTabSz="129982">
              <a:lnSpc>
                <a:spcPct val="150000"/>
              </a:lnSpc>
            </a:pPr>
            <a:endParaRPr lang="en-AU" sz="1400" b="1" i="1" dirty="0">
              <a:solidFill>
                <a:prstClr val="black"/>
              </a:solidFill>
              <a:latin typeface="Arial Black" panose="020B0A04020102020204" pitchFamily="34" charset="0"/>
            </a:endParaRPr>
          </a:p>
          <a:p>
            <a:pPr defTabSz="129982">
              <a:lnSpc>
                <a:spcPct val="150000"/>
              </a:lnSpc>
            </a:pPr>
            <a:r>
              <a:rPr lang="en-AU" sz="1400" b="1" i="1" dirty="0">
                <a:solidFill>
                  <a:prstClr val="black"/>
                </a:solidFill>
                <a:latin typeface="Arial Black" panose="020B0A04020102020204" pitchFamily="34" charset="0"/>
              </a:rPr>
              <a:t>Australian Restructuring Insolvency and Turnaround Association (ARITA)</a:t>
            </a:r>
          </a:p>
          <a:p>
            <a:pPr defTabSz="129982">
              <a:lnSpc>
                <a:spcPct val="150000"/>
              </a:lnSpc>
            </a:pPr>
            <a:endParaRPr lang="en-AU" sz="1400" b="1" i="1" dirty="0">
              <a:solidFill>
                <a:prstClr val="black"/>
              </a:solidFill>
              <a:latin typeface="Arial Black" panose="020B0A04020102020204" pitchFamily="34" charset="0"/>
            </a:endParaRPr>
          </a:p>
          <a:p>
            <a:pPr defTabSz="129982">
              <a:lnSpc>
                <a:spcPct val="150000"/>
              </a:lnSpc>
            </a:pPr>
            <a:r>
              <a:rPr lang="en-GB" sz="2400" b="1" i="1" dirty="0">
                <a:solidFill>
                  <a:prstClr val="black"/>
                </a:solidFill>
                <a:latin typeface="Arial Black" panose="020B0A04020102020204" pitchFamily="34" charset="0"/>
              </a:rPr>
              <a:t>Review of the insolvent trading safe harbour - Final report</a:t>
            </a:r>
          </a:p>
          <a:p>
            <a:pPr defTabSz="129982">
              <a:lnSpc>
                <a:spcPct val="150000"/>
              </a:lnSpc>
            </a:pPr>
            <a:r>
              <a:rPr lang="en-AU" sz="2400" b="1" i="1" dirty="0">
                <a:solidFill>
                  <a:prstClr val="black"/>
                </a:solidFill>
                <a:latin typeface="Arial Black" panose="020B0A04020102020204" pitchFamily="34" charset="0"/>
              </a:rPr>
              <a:t>24 March 2022</a:t>
            </a:r>
          </a:p>
          <a:p>
            <a:pPr defTabSz="129982">
              <a:lnSpc>
                <a:spcPct val="150000"/>
              </a:lnSpc>
            </a:pPr>
            <a:r>
              <a:rPr lang="en-AU" sz="1400" b="1" i="1" dirty="0">
                <a:solidFill>
                  <a:prstClr val="black"/>
                </a:solidFill>
                <a:latin typeface="Arial Black" panose="020B0A04020102020204" pitchFamily="34" charset="0"/>
                <a:hlinkClick r:id="rId3"/>
              </a:rPr>
              <a:t>https://treasury.gov.au/publication/p2022-p258663-final-report</a:t>
            </a:r>
            <a:r>
              <a:rPr lang="en-AU" sz="1400" b="1" i="1" dirty="0">
                <a:solidFill>
                  <a:prstClr val="black"/>
                </a:solidFill>
                <a:latin typeface="Arial Black" panose="020B0A04020102020204" pitchFamily="34" charset="0"/>
              </a:rPr>
              <a:t>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31901" y="6087669"/>
            <a:ext cx="2185337" cy="770331"/>
          </a:xfrm>
          <a:prstGeom prst="rect">
            <a:avLst/>
          </a:prstGeom>
        </p:spPr>
      </p:pic>
      <p:pic>
        <p:nvPicPr>
          <p:cNvPr id="6" name="Picture 5"/>
          <p:cNvPicPr>
            <a:picLocks noChangeAspect="1"/>
          </p:cNvPicPr>
          <p:nvPr/>
        </p:nvPicPr>
        <p:blipFill>
          <a:blip r:embed="rId5"/>
          <a:stretch>
            <a:fillRect/>
          </a:stretch>
        </p:blipFill>
        <p:spPr>
          <a:xfrm>
            <a:off x="573684" y="0"/>
            <a:ext cx="10998137" cy="749873"/>
          </a:xfrm>
          <a:prstGeom prst="rect">
            <a:avLst/>
          </a:prstGeom>
        </p:spPr>
      </p:pic>
    </p:spTree>
    <p:extLst>
      <p:ext uri="{BB962C8B-B14F-4D97-AF65-F5344CB8AC3E}">
        <p14:creationId xmlns:p14="http://schemas.microsoft.com/office/powerpoint/2010/main" val="2518156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122813"/>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5. Insolvent Trading</a:t>
            </a:r>
          </a:p>
          <a:p>
            <a:pPr defTabSz="129982">
              <a:lnSpc>
                <a:spcPct val="150000"/>
              </a:lnSpc>
            </a:pPr>
            <a:r>
              <a:rPr lang="en-GB" sz="2000" b="1" i="1" dirty="0">
                <a:solidFill>
                  <a:prstClr val="black"/>
                </a:solidFill>
                <a:highlight>
                  <a:srgbClr val="FFFF00"/>
                </a:highlight>
                <a:latin typeface="Arial Black" panose="020B0A04020102020204" pitchFamily="34" charset="0"/>
              </a:rPr>
              <a:t>Safe harbour is also not a public process. </a:t>
            </a:r>
            <a:r>
              <a:rPr lang="en-GB" sz="2000" b="1" i="1" dirty="0">
                <a:solidFill>
                  <a:prstClr val="black"/>
                </a:solidFill>
                <a:latin typeface="Arial Black" panose="020B0A04020102020204" pitchFamily="34" charset="0"/>
              </a:rPr>
              <a:t>It relates to confidential board decisions and does not usually become public unless the company enters a formal insolvency process (and even then, there is little public data available). There are good reasons for this: publicising a company’s financial distress during a period of safe harbour can have dire consequences for its liquidity and ongoing ability to trade. </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Accordingly, when conducting this review, </a:t>
            </a:r>
            <a:r>
              <a:rPr lang="en-GB" sz="2000" b="1" i="1" dirty="0">
                <a:solidFill>
                  <a:prstClr val="black"/>
                </a:solidFill>
                <a:highlight>
                  <a:srgbClr val="FFFF00"/>
                </a:highlight>
                <a:latin typeface="Arial Black" panose="020B0A04020102020204" pitchFamily="34" charset="0"/>
              </a:rPr>
              <a:t>the Panel has relied almost entirely on input received from advisers, directors and other stakeholders </a:t>
            </a:r>
            <a:r>
              <a:rPr lang="en-GB" sz="2000" b="1" i="1" dirty="0">
                <a:solidFill>
                  <a:prstClr val="black"/>
                </a:solidFill>
                <a:latin typeface="Arial Black" panose="020B0A04020102020204" pitchFamily="34" charset="0"/>
              </a:rPr>
              <a:t>as to their experiences of the safe harbour provisions. </a:t>
            </a:r>
          </a:p>
          <a:p>
            <a:pPr defTabSz="129982">
              <a:lnSpc>
                <a:spcPct val="150000"/>
              </a:lnSpc>
            </a:pPr>
            <a:endParaRPr lang="en-AU" sz="2000" b="1" i="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901"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434433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6" y="6049274"/>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 xmlns:a16="http://schemas.microsoft.com/office/drawing/2014/main" id="{FF6C9C9D-A5E8-4880-AD5A-74E2E4712B2D}"/>
              </a:ext>
            </a:extLst>
          </p:cNvPr>
          <p:cNvSpPr/>
          <p:nvPr/>
        </p:nvSpPr>
        <p:spPr>
          <a:xfrm>
            <a:off x="0" y="0"/>
            <a:ext cx="12191999" cy="665695"/>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DEVELOPMENTS IN CORPORATE AND INSOLVENCY LAW</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 xmlns:a16="http://schemas.microsoft.com/office/drawing/2014/main" id="{2D5966E3-75B2-4EE2-9C42-A0805EA3A321}"/>
              </a:ext>
            </a:extLst>
          </p:cNvPr>
          <p:cNvSpPr txBox="1"/>
          <p:nvPr/>
        </p:nvSpPr>
        <p:spPr>
          <a:xfrm>
            <a:off x="48073" y="622314"/>
            <a:ext cx="12191999" cy="5724644"/>
          </a:xfrm>
          <a:prstGeom prst="rect">
            <a:avLst/>
          </a:prstGeom>
          <a:noFill/>
        </p:spPr>
        <p:txBody>
          <a:bodyPr wrap="square" rtlCol="0">
            <a:spAutoFit/>
          </a:bodyPr>
          <a:lstStyle/>
          <a:p>
            <a:pPr defTabSz="129982">
              <a:lnSpc>
                <a:spcPct val="150000"/>
              </a:lnSpc>
            </a:pPr>
            <a:r>
              <a:rPr lang="en-AU" sz="2400" b="1" u="sng" dirty="0">
                <a:solidFill>
                  <a:schemeClr val="bg1"/>
                </a:solidFill>
                <a:latin typeface="Arial Black" panose="020B0A04020102020204" pitchFamily="34" charset="0"/>
              </a:rPr>
              <a:t>The Presenter’s background; Geoffrey McDonald</a:t>
            </a:r>
          </a:p>
          <a:p>
            <a:pPr defTabSz="129982">
              <a:lnSpc>
                <a:spcPct val="150000"/>
              </a:lnSpc>
            </a:pPr>
            <a:r>
              <a:rPr lang="en-AU" sz="2000" b="1" u="sng" dirty="0">
                <a:solidFill>
                  <a:schemeClr val="bg1"/>
                </a:solidFill>
                <a:latin typeface="Arial Black" panose="020B0A04020102020204" pitchFamily="34" charset="0"/>
              </a:rPr>
              <a:t>Insolvency Accountant</a:t>
            </a:r>
          </a:p>
          <a:p>
            <a:pPr defTabSz="129982">
              <a:lnSpc>
                <a:spcPct val="150000"/>
              </a:lnSpc>
            </a:pPr>
            <a:r>
              <a:rPr lang="en-GB" sz="2000" b="1" dirty="0">
                <a:solidFill>
                  <a:schemeClr val="bg1"/>
                </a:solidFill>
                <a:latin typeface="Arial Black" panose="020B0A04020102020204" pitchFamily="34" charset="0"/>
              </a:rPr>
              <a:t>1987 became a partner, </a:t>
            </a:r>
            <a:r>
              <a:rPr lang="en-GB" sz="2000" b="1" dirty="0">
                <a:solidFill>
                  <a:schemeClr val="bg1"/>
                </a:solidFill>
                <a:highlight>
                  <a:srgbClr val="FFFF00"/>
                </a:highlight>
                <a:latin typeface="Arial Black" panose="020B0A04020102020204" pitchFamily="34" charset="0"/>
              </a:rPr>
              <a:t>the youngest ever of an accounting firm, aged 23</a:t>
            </a:r>
          </a:p>
          <a:p>
            <a:pPr defTabSz="129982">
              <a:lnSpc>
                <a:spcPct val="150000"/>
              </a:lnSpc>
            </a:pPr>
            <a:r>
              <a:rPr lang="en-GB" sz="2000" b="1" dirty="0">
                <a:solidFill>
                  <a:schemeClr val="bg1"/>
                </a:solidFill>
                <a:latin typeface="Arial Black" panose="020B0A04020102020204" pitchFamily="34" charset="0"/>
              </a:rPr>
              <a:t>1988 became a </a:t>
            </a:r>
            <a:r>
              <a:rPr lang="en-GB" sz="2000" b="1" dirty="0">
                <a:solidFill>
                  <a:schemeClr val="bg1"/>
                </a:solidFill>
                <a:highlight>
                  <a:srgbClr val="FFFF00"/>
                </a:highlight>
                <a:latin typeface="Arial Black" panose="020B0A04020102020204" pitchFamily="34" charset="0"/>
              </a:rPr>
              <a:t>registered liquidator</a:t>
            </a:r>
            <a:r>
              <a:rPr lang="en-GB" sz="2000" b="1" dirty="0">
                <a:solidFill>
                  <a:schemeClr val="bg1"/>
                </a:solidFill>
                <a:latin typeface="Arial Black" panose="020B0A04020102020204" pitchFamily="34" charset="0"/>
              </a:rPr>
              <a:t>, then also registered as an auditor, tax agent and then </a:t>
            </a:r>
            <a:r>
              <a:rPr lang="en-GB" sz="2000" b="1" dirty="0">
                <a:solidFill>
                  <a:schemeClr val="bg1"/>
                </a:solidFill>
                <a:highlight>
                  <a:srgbClr val="FFFF00"/>
                </a:highlight>
                <a:latin typeface="Arial Black" panose="020B0A04020102020204" pitchFamily="34" charset="0"/>
              </a:rPr>
              <a:t>Trustee in bankruptcy</a:t>
            </a:r>
          </a:p>
          <a:p>
            <a:pPr defTabSz="129982">
              <a:lnSpc>
                <a:spcPct val="150000"/>
              </a:lnSpc>
            </a:pPr>
            <a:r>
              <a:rPr lang="en-GB" sz="2000" b="1" dirty="0">
                <a:solidFill>
                  <a:schemeClr val="bg1"/>
                </a:solidFill>
                <a:latin typeface="Arial Black" panose="020B0A04020102020204" pitchFamily="34" charset="0"/>
              </a:rPr>
              <a:t>I went to the Bar in the late 1990s.</a:t>
            </a:r>
          </a:p>
          <a:p>
            <a:pPr defTabSz="129982">
              <a:lnSpc>
                <a:spcPct val="150000"/>
              </a:lnSpc>
            </a:pPr>
            <a:r>
              <a:rPr lang="en-GB" sz="2000" b="1" dirty="0">
                <a:solidFill>
                  <a:schemeClr val="bg1"/>
                </a:solidFill>
                <a:latin typeface="Arial Black" panose="020B0A04020102020204" pitchFamily="34" charset="0"/>
              </a:rPr>
              <a:t>I was told that I was the </a:t>
            </a:r>
            <a:r>
              <a:rPr lang="en-GB" sz="2000" b="1" dirty="0">
                <a:solidFill>
                  <a:schemeClr val="bg1"/>
                </a:solidFill>
                <a:highlight>
                  <a:srgbClr val="FFFF00"/>
                </a:highlight>
                <a:latin typeface="Arial Black" panose="020B0A04020102020204" pitchFamily="34" charset="0"/>
              </a:rPr>
              <a:t>first person to be granted a Practicing certificate as a barrister whilst also practicing as an accountant</a:t>
            </a:r>
            <a:r>
              <a:rPr lang="en-GB" sz="2000" b="1" dirty="0">
                <a:solidFill>
                  <a:schemeClr val="bg1"/>
                </a:solidFill>
                <a:latin typeface="Arial Black" panose="020B0A04020102020204" pitchFamily="34" charset="0"/>
              </a:rPr>
              <a:t>.</a:t>
            </a:r>
          </a:p>
          <a:p>
            <a:pPr defTabSz="129982">
              <a:lnSpc>
                <a:spcPct val="150000"/>
              </a:lnSpc>
            </a:pPr>
            <a:r>
              <a:rPr lang="en-GB" sz="2000" b="1" dirty="0">
                <a:solidFill>
                  <a:schemeClr val="bg1"/>
                </a:solidFill>
                <a:latin typeface="Arial Black" panose="020B0A04020102020204" pitchFamily="34" charset="0"/>
              </a:rPr>
              <a:t>I soon became </a:t>
            </a:r>
            <a:r>
              <a:rPr lang="en-GB" sz="2000" b="1" dirty="0">
                <a:solidFill>
                  <a:schemeClr val="bg1"/>
                </a:solidFill>
                <a:highlight>
                  <a:srgbClr val="FFFF00"/>
                </a:highlight>
                <a:latin typeface="Arial Black" panose="020B0A04020102020204" pitchFamily="34" charset="0"/>
              </a:rPr>
              <a:t>National Chairman of Hall Chadwick.</a:t>
            </a:r>
          </a:p>
          <a:p>
            <a:pPr defTabSz="129982">
              <a:lnSpc>
                <a:spcPct val="150000"/>
              </a:lnSpc>
            </a:pPr>
            <a:r>
              <a:rPr lang="en-GB" sz="2000" b="1" dirty="0">
                <a:solidFill>
                  <a:schemeClr val="bg1"/>
                </a:solidFill>
                <a:latin typeface="Arial Black" panose="020B0A04020102020204" pitchFamily="34" charset="0"/>
              </a:rPr>
              <a:t>Left accountancy to practise as a Barrister in 2008.</a:t>
            </a:r>
          </a:p>
          <a:p>
            <a:pPr defTabSz="129982">
              <a:lnSpc>
                <a:spcPct val="150000"/>
              </a:lnSpc>
            </a:pPr>
            <a:r>
              <a:rPr lang="en-GB" sz="2000" b="1" dirty="0">
                <a:solidFill>
                  <a:schemeClr val="bg1"/>
                </a:solidFill>
                <a:latin typeface="Arial Black" panose="020B0A04020102020204" pitchFamily="34" charset="0"/>
              </a:rPr>
              <a:t>As Albert Einstein once said; </a:t>
            </a:r>
          </a:p>
          <a:p>
            <a:pPr defTabSz="129982">
              <a:lnSpc>
                <a:spcPct val="150000"/>
              </a:lnSpc>
            </a:pPr>
            <a:r>
              <a:rPr lang="en-GB" sz="2000" b="1" dirty="0">
                <a:solidFill>
                  <a:schemeClr val="bg1"/>
                </a:solidFill>
                <a:highlight>
                  <a:srgbClr val="00FF00"/>
                </a:highlight>
                <a:latin typeface="Arial Black" panose="020B0A04020102020204" pitchFamily="34" charset="0"/>
              </a:rPr>
              <a:t>“the fate of the old one, recognises the culture of the young”</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41786" y="6087669"/>
            <a:ext cx="2185337" cy="770331"/>
          </a:xfrm>
          <a:prstGeom prst="rect">
            <a:avLst/>
          </a:prstGeom>
        </p:spPr>
      </p:pic>
    </p:spTree>
    <p:extLst>
      <p:ext uri="{BB962C8B-B14F-4D97-AF65-F5344CB8AC3E}">
        <p14:creationId xmlns:p14="http://schemas.microsoft.com/office/powerpoint/2010/main" val="2452010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9860"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75197" y="598852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492145"/>
          </a:xfrm>
          <a:prstGeom prst="rect">
            <a:avLst/>
          </a:prstGeom>
          <a:noFill/>
        </p:spPr>
        <p:txBody>
          <a:bodyPr wrap="square" rtlCol="0">
            <a:spAutoFit/>
          </a:bodyPr>
          <a:lstStyle/>
          <a:p>
            <a:pPr defTabSz="129982">
              <a:lnSpc>
                <a:spcPct val="150000"/>
              </a:lnSpc>
            </a:pPr>
            <a:r>
              <a:rPr lang="en-AU" b="1" u="sng" dirty="0">
                <a:solidFill>
                  <a:prstClr val="black"/>
                </a:solidFill>
                <a:latin typeface="Arial Black" panose="020B0A04020102020204" pitchFamily="34" charset="0"/>
              </a:rPr>
              <a:t>5. Insolvent Trading</a:t>
            </a:r>
          </a:p>
          <a:p>
            <a:pPr defTabSz="129982">
              <a:lnSpc>
                <a:spcPct val="150000"/>
              </a:lnSpc>
            </a:pPr>
            <a:r>
              <a:rPr lang="en-GB" b="1" i="1" dirty="0">
                <a:solidFill>
                  <a:prstClr val="black"/>
                </a:solidFill>
                <a:latin typeface="Arial Black" panose="020B0A04020102020204" pitchFamily="34" charset="0"/>
              </a:rPr>
              <a:t>… </a:t>
            </a:r>
            <a:r>
              <a:rPr lang="en-GB" b="1" i="1" u="sng" dirty="0">
                <a:solidFill>
                  <a:prstClr val="black"/>
                </a:solidFill>
                <a:latin typeface="Arial Black" panose="020B0A04020102020204" pitchFamily="34" charset="0"/>
              </a:rPr>
              <a:t>two main issues emerged:</a:t>
            </a:r>
          </a:p>
          <a:p>
            <a:pPr defTabSz="129982">
              <a:lnSpc>
                <a:spcPct val="150000"/>
              </a:lnSpc>
            </a:pPr>
            <a:r>
              <a:rPr lang="en-GB" b="1" i="1" dirty="0">
                <a:solidFill>
                  <a:prstClr val="black"/>
                </a:solidFill>
                <a:latin typeface="Arial Black" panose="020B0A04020102020204" pitchFamily="34" charset="0"/>
              </a:rPr>
              <a:t>•	the appropriateness and efficacy of the safe harbour provisions and whether improvements or amendments are required; and</a:t>
            </a:r>
          </a:p>
          <a:p>
            <a:pPr defTabSz="129982">
              <a:lnSpc>
                <a:spcPct val="150000"/>
              </a:lnSpc>
            </a:pPr>
            <a:r>
              <a:rPr lang="en-GB" b="1" i="1" dirty="0">
                <a:solidFill>
                  <a:prstClr val="black"/>
                </a:solidFill>
                <a:latin typeface="Arial Black" panose="020B0A04020102020204" pitchFamily="34" charset="0"/>
              </a:rPr>
              <a:t>•	the appropriateness and efficacy of the insolvent trading prohibition more generally</a:t>
            </a:r>
          </a:p>
          <a:p>
            <a:pPr defTabSz="129982">
              <a:lnSpc>
                <a:spcPct val="150000"/>
              </a:lnSpc>
            </a:pPr>
            <a:r>
              <a:rPr lang="en-GB" b="1" i="1" u="sng" dirty="0">
                <a:solidFill>
                  <a:prstClr val="black"/>
                </a:solidFill>
                <a:latin typeface="Arial Black" panose="020B0A04020102020204" pitchFamily="34" charset="0"/>
              </a:rPr>
              <a:t>In addition, stakeholders referred to:</a:t>
            </a:r>
          </a:p>
          <a:p>
            <a:pPr defTabSz="129982">
              <a:lnSpc>
                <a:spcPct val="150000"/>
              </a:lnSpc>
            </a:pPr>
            <a:r>
              <a:rPr lang="en-GB" b="1" i="1" dirty="0">
                <a:solidFill>
                  <a:prstClr val="black"/>
                </a:solidFill>
                <a:latin typeface="Arial Black" panose="020B0A04020102020204" pitchFamily="34" charset="0"/>
              </a:rPr>
              <a:t>•	the lack of awareness and understanding of a director’s duty to prevent insolvent trading (and the related safe harbour carve-out); and</a:t>
            </a:r>
          </a:p>
          <a:p>
            <a:pPr defTabSz="129982">
              <a:lnSpc>
                <a:spcPct val="150000"/>
              </a:lnSpc>
            </a:pPr>
            <a:r>
              <a:rPr lang="en-GB" b="1" i="1" dirty="0">
                <a:solidFill>
                  <a:prstClr val="black"/>
                </a:solidFill>
                <a:latin typeface="Arial Black" panose="020B0A04020102020204" pitchFamily="34" charset="0"/>
              </a:rPr>
              <a:t>•	the difficulties faced by having a single insolvency law framework that applies to all sizes and types of companies. In this respect, </a:t>
            </a:r>
            <a:r>
              <a:rPr lang="en-GB" b="1" i="1" dirty="0">
                <a:solidFill>
                  <a:prstClr val="black"/>
                </a:solidFill>
                <a:highlight>
                  <a:srgbClr val="FFFF00"/>
                </a:highlight>
                <a:latin typeface="Arial Black" panose="020B0A04020102020204" pitchFamily="34" charset="0"/>
              </a:rPr>
              <a:t>there was clear consensus between stakeholders that the safe harbour protections and the prohibition on insolvent trading have greater resonance with, and application to, larger companies and/or more sophisticated boards.</a:t>
            </a:r>
          </a:p>
          <a:p>
            <a:pPr defTabSz="129982">
              <a:lnSpc>
                <a:spcPct val="150000"/>
              </a:lnSpc>
            </a:pPr>
            <a:endParaRPr lang="en-AU" sz="2000" b="1" i="1" dirty="0">
              <a:solidFill>
                <a:prstClr val="black"/>
              </a:solidFill>
              <a:latin typeface="Arial Black" panose="020B0A04020102020204" pitchFamily="34" charset="0"/>
            </a:endParaRPr>
          </a:p>
        </p:txBody>
      </p:sp>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3123171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2814488"/>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5. Insolvent Trading</a:t>
            </a:r>
          </a:p>
          <a:p>
            <a:pPr defTabSz="129982">
              <a:lnSpc>
                <a:spcPct val="150000"/>
              </a:lnSpc>
            </a:pPr>
            <a:r>
              <a:rPr lang="en-GB" sz="2000" b="1" i="1" dirty="0">
                <a:solidFill>
                  <a:prstClr val="black"/>
                </a:solidFill>
                <a:latin typeface="Arial Black" panose="020B0A04020102020204" pitchFamily="34" charset="0"/>
              </a:rPr>
              <a:t>It is also timely for </a:t>
            </a:r>
            <a:r>
              <a:rPr lang="en-GB" sz="2000" b="1" i="1" dirty="0">
                <a:solidFill>
                  <a:prstClr val="black"/>
                </a:solidFill>
                <a:highlight>
                  <a:srgbClr val="FFFF00"/>
                </a:highlight>
                <a:latin typeface="Arial Black" panose="020B0A04020102020204" pitchFamily="34" charset="0"/>
              </a:rPr>
              <a:t>serious consideration to be given to a holistic review of Australia’s insolvency regime.  </a:t>
            </a:r>
            <a:r>
              <a:rPr lang="en-GB" sz="2000" b="1" i="1" dirty="0">
                <a:solidFill>
                  <a:prstClr val="black"/>
                </a:solidFill>
                <a:latin typeface="Arial Black" panose="020B0A04020102020204" pitchFamily="34" charset="0"/>
              </a:rPr>
              <a:t>More than 30 years have passed since the release of the last comprehensive review of Australia’s insolvency laws; the Harmer Report</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See copy</a:t>
            </a:r>
            <a:endParaRPr lang="en-AU" sz="2000" b="1" i="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4152"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551189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1901"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450723"/>
          </a:xfrm>
          <a:prstGeom prst="rect">
            <a:avLst/>
          </a:prstGeom>
          <a:noFill/>
        </p:spPr>
        <p:txBody>
          <a:bodyPr wrap="square" rtlCol="0">
            <a:spAutoFit/>
          </a:bodyPr>
          <a:lstStyle/>
          <a:p>
            <a:pPr defTabSz="129982">
              <a:lnSpc>
                <a:spcPct val="150000"/>
              </a:lnSpc>
            </a:pPr>
            <a:r>
              <a:rPr lang="en-AU" b="1" u="sng" dirty="0">
                <a:solidFill>
                  <a:prstClr val="black"/>
                </a:solidFill>
                <a:latin typeface="Arial Black" panose="020B0A04020102020204" pitchFamily="34" charset="0"/>
              </a:rPr>
              <a:t>5. Insolvent Trading</a:t>
            </a:r>
          </a:p>
          <a:p>
            <a:pPr defTabSz="129982">
              <a:lnSpc>
                <a:spcPct val="150000"/>
              </a:lnSpc>
            </a:pPr>
            <a:r>
              <a:rPr lang="en-GB" b="1" i="1" dirty="0">
                <a:solidFill>
                  <a:prstClr val="black"/>
                </a:solidFill>
                <a:latin typeface="Arial Black" panose="020B0A04020102020204" pitchFamily="34" charset="0"/>
              </a:rPr>
              <a:t>588GA(2)  For the purposes of (but without limiting) subsection (1), in working out whether a course of action is reasonably likely to lead to a better outcome for the company, regard may be had to whether the person:</a:t>
            </a:r>
          </a:p>
          <a:p>
            <a:pPr defTabSz="129982">
              <a:lnSpc>
                <a:spcPct val="150000"/>
              </a:lnSpc>
            </a:pPr>
            <a:r>
              <a:rPr lang="en-GB" b="1" i="1" dirty="0">
                <a:solidFill>
                  <a:prstClr val="black"/>
                </a:solidFill>
                <a:latin typeface="Arial Black" panose="020B0A04020102020204" pitchFamily="34" charset="0"/>
              </a:rPr>
              <a:t>(a)  is properly informing himself or herself of the company's financial position; or</a:t>
            </a:r>
          </a:p>
          <a:p>
            <a:pPr defTabSz="129982">
              <a:lnSpc>
                <a:spcPct val="150000"/>
              </a:lnSpc>
            </a:pPr>
            <a:r>
              <a:rPr lang="en-GB" b="1" i="1" dirty="0">
                <a:solidFill>
                  <a:prstClr val="black"/>
                </a:solidFill>
                <a:latin typeface="Arial Black" panose="020B0A04020102020204" pitchFamily="34" charset="0"/>
              </a:rPr>
              <a:t>(b)  is taking appropriate steps to prevent any misconduct by officers or employees of the company that could adversely affect the company's ability to pay all its debts; or</a:t>
            </a:r>
          </a:p>
          <a:p>
            <a:pPr defTabSz="129982">
              <a:lnSpc>
                <a:spcPct val="150000"/>
              </a:lnSpc>
            </a:pPr>
            <a:r>
              <a:rPr lang="en-GB" b="1" i="1" dirty="0">
                <a:solidFill>
                  <a:prstClr val="black"/>
                </a:solidFill>
                <a:latin typeface="Arial Black" panose="020B0A04020102020204" pitchFamily="34" charset="0"/>
              </a:rPr>
              <a:t>(c)  is taking appropriate steps to ensure that the company is keeping appropriate financial records consistent with the size and nature of the company; or</a:t>
            </a:r>
          </a:p>
          <a:p>
            <a:pPr defTabSz="129982">
              <a:lnSpc>
                <a:spcPct val="150000"/>
              </a:lnSpc>
            </a:pPr>
            <a:r>
              <a:rPr lang="en-GB" b="1" i="1" dirty="0">
                <a:solidFill>
                  <a:prstClr val="black"/>
                </a:solidFill>
                <a:latin typeface="Arial Black" panose="020B0A04020102020204" pitchFamily="34" charset="0"/>
              </a:rPr>
              <a:t>(d)  </a:t>
            </a:r>
            <a:r>
              <a:rPr lang="en-GB" b="1" i="1" dirty="0">
                <a:solidFill>
                  <a:prstClr val="black"/>
                </a:solidFill>
                <a:highlight>
                  <a:srgbClr val="FFFF00"/>
                </a:highlight>
                <a:latin typeface="Arial Black" panose="020B0A04020102020204" pitchFamily="34" charset="0"/>
              </a:rPr>
              <a:t>is obtaining advice from an appropriately qualified entity who was given sufficient information to give appropriate advice;</a:t>
            </a:r>
            <a:r>
              <a:rPr lang="en-GB" b="1" i="1" dirty="0">
                <a:solidFill>
                  <a:prstClr val="black"/>
                </a:solidFill>
                <a:latin typeface="Arial Black" panose="020B0A04020102020204" pitchFamily="34" charset="0"/>
              </a:rPr>
              <a:t> or</a:t>
            </a:r>
          </a:p>
          <a:p>
            <a:pPr defTabSz="129982">
              <a:lnSpc>
                <a:spcPct val="150000"/>
              </a:lnSpc>
            </a:pPr>
            <a:r>
              <a:rPr lang="en-GB" b="1" i="1" dirty="0">
                <a:solidFill>
                  <a:prstClr val="black"/>
                </a:solidFill>
                <a:latin typeface="Arial Black" panose="020B0A04020102020204" pitchFamily="34" charset="0"/>
              </a:rPr>
              <a:t>(e)  is developing or implementing a plan for restructuring the company to improve its financial position.</a:t>
            </a:r>
            <a:endParaRPr lang="en-AU" b="1" i="1" dirty="0">
              <a:solidFill>
                <a:prstClr val="black"/>
              </a:solidFill>
              <a:latin typeface="Arial Black" panose="020B0A04020102020204" pitchFamily="34" charset="0"/>
            </a:endParaRPr>
          </a:p>
        </p:txBody>
      </p:sp>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1706552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5615" y="6087669"/>
            <a:ext cx="2185337" cy="770331"/>
          </a:xfrm>
          <a:prstGeom prst="rect">
            <a:avLst/>
          </a:prstGeom>
        </p:spPr>
      </p:pic>
      <p:sp>
        <p:nvSpPr>
          <p:cNvPr id="2" name="TextBox 1">
            <a:extLst>
              <a:ext uri="{FF2B5EF4-FFF2-40B4-BE49-F238E27FC236}">
                <a16:creationId xmlns="" xmlns:a16="http://schemas.microsoft.com/office/drawing/2014/main" id="{2D5966E3-75B2-4EE2-9C42-A0805EA3A321}"/>
              </a:ext>
            </a:extLst>
          </p:cNvPr>
          <p:cNvSpPr txBox="1"/>
          <p:nvPr/>
        </p:nvSpPr>
        <p:spPr>
          <a:xfrm>
            <a:off x="44244" y="605415"/>
            <a:ext cx="12192001" cy="5401479"/>
          </a:xfrm>
          <a:prstGeom prst="rect">
            <a:avLst/>
          </a:prstGeom>
          <a:noFill/>
        </p:spPr>
        <p:txBody>
          <a:bodyPr wrap="square" rtlCol="0">
            <a:spAutoFit/>
          </a:bodyPr>
          <a:lstStyle/>
          <a:p>
            <a:pPr defTabSz="129982">
              <a:lnSpc>
                <a:spcPct val="150000"/>
              </a:lnSpc>
            </a:pPr>
            <a:r>
              <a:rPr lang="en-AU" b="1" u="sng" dirty="0">
                <a:solidFill>
                  <a:prstClr val="black"/>
                </a:solidFill>
                <a:latin typeface="Arial Black" panose="020B0A04020102020204" pitchFamily="34" charset="0"/>
              </a:rPr>
              <a:t>5. Insolvent Trading</a:t>
            </a:r>
          </a:p>
          <a:p>
            <a:endParaRPr lang="en-GB"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304 </a:t>
            </a:r>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It is apparent from these provisions that the expression “statement of financial position” is used in AASB 101 to refer to the balance sheet of the company. But equally, as the Anchorage Plaintiffs point out, “financial position” is used in a broader sense to refer to the financial circumstances of the company. So, for example,  s588GA(2) of the Corporations Act states that, </a:t>
            </a:r>
            <a:r>
              <a:rPr lang="en-GB"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for the purpose of determining whether a person is entitled to the safe harbour defence to a claim of insolvent trading</a:t>
            </a:r>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that is provided by that section, </a:t>
            </a:r>
            <a:r>
              <a:rPr lang="en-GB"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regard may be had to, among other things, whether the person “is properly informing himself or herself of the company’s financial position”. The reference to “financial position” in this context is plainly broader than the company’s balance sheet. </a:t>
            </a:r>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Similarly, a condition precedent to Arrium’s rights under the facility agreements is the provision of a certificate by the directors certifying that the then most recent Accounts “are a true and fair statement of the Group’s financial position as at the date to which they are prepared and disclose or reflect the Group’s actual and contingent liabilities as at that date”. In this context it is said that the reference to the Group’s “financial position” must be a reference to all of the financial information contained in the Accounts.</a:t>
            </a:r>
          </a:p>
          <a:p>
            <a:endParaRPr lang="en-GB" sz="16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16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Anchorage Capital Master Offshore Ltd v Sparkes (No 3); Bank of Communications Co Ltd v Sparkes (No 2) [2021] NSWSC 1025 (17 August 2021)</a:t>
            </a:r>
          </a:p>
        </p:txBody>
      </p:sp>
      <p:pic>
        <p:nvPicPr>
          <p:cNvPr id="4" name="Picture 3">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75197" y="6006894"/>
            <a:ext cx="716803" cy="808726"/>
          </a:xfrm>
          <a:prstGeom prst="rect">
            <a:avLst/>
          </a:prstGeom>
          <a:solidFill>
            <a:schemeClr val="accent6">
              <a:lumMod val="40000"/>
              <a:lumOff val="60000"/>
            </a:schemeClr>
          </a:solidFill>
          <a:ln w="57150">
            <a:solidFill>
              <a:schemeClr val="tx1"/>
            </a:solidFill>
          </a:ln>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147969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17238" y="598852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4661148"/>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5. Insolvent Trading</a:t>
            </a:r>
          </a:p>
          <a:p>
            <a:pPr defTabSz="129982">
              <a:lnSpc>
                <a:spcPct val="150000"/>
              </a:lnSpc>
            </a:pPr>
            <a:r>
              <a:rPr lang="en-GB" sz="2000" b="1" u="sng" dirty="0">
                <a:solidFill>
                  <a:prstClr val="black"/>
                </a:solidFill>
                <a:highlight>
                  <a:srgbClr val="FFFF00"/>
                </a:highlight>
                <a:latin typeface="Arial Black" panose="020B0A04020102020204" pitchFamily="34" charset="0"/>
              </a:rPr>
              <a:t>It takes directors’ trusted advisers knowing about safe harbour so they can point directors towards an ‘appropriately qualified entity’ for advice</a:t>
            </a:r>
            <a:r>
              <a:rPr lang="en-GB" sz="2000" b="1" u="sng" dirty="0">
                <a:solidFill>
                  <a:prstClr val="black"/>
                </a:solidFill>
                <a:latin typeface="Arial Black" panose="020B0A04020102020204" pitchFamily="34" charset="0"/>
              </a:rPr>
              <a:t>. We know that directors and advisers are not knowledgeable about safe harbour and we know that there is confusion about who is an ‘appropriately qualified entity’ to undertake an appropriate safe harbour engagement. </a:t>
            </a:r>
            <a:r>
              <a:rPr lang="en-GB" sz="2000" b="1" u="sng" dirty="0">
                <a:solidFill>
                  <a:prstClr val="black"/>
                </a:solidFill>
                <a:highlight>
                  <a:srgbClr val="FFFF00"/>
                </a:highlight>
                <a:latin typeface="Arial Black" panose="020B0A04020102020204" pitchFamily="34" charset="0"/>
              </a:rPr>
              <a:t>There is also evidence that the influence of unregulated ‘pre-insolvency advisers’ is negatively influencing the appropriate steps being taken by directors in financial distress.</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u="sng" dirty="0">
                <a:solidFill>
                  <a:prstClr val="black"/>
                </a:solidFill>
                <a:latin typeface="Arial Black" panose="020B0A04020102020204" pitchFamily="34" charset="0"/>
              </a:rPr>
              <a:t>ARITA submission to Treasury</a:t>
            </a:r>
            <a:endParaRPr lang="en-AU" sz="2000" b="1" u="sng"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1901"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6755968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01739" y="5967255"/>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589222"/>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5. Insolvent trading </a:t>
            </a:r>
          </a:p>
          <a:p>
            <a:pPr defTabSz="129982">
              <a:lnSpc>
                <a:spcPct val="150000"/>
              </a:lnSpc>
            </a:pPr>
            <a:r>
              <a:rPr lang="en-GB" b="1" i="1" dirty="0">
                <a:solidFill>
                  <a:prstClr val="black"/>
                </a:solidFill>
                <a:latin typeface="Arial Black" panose="020B0A04020102020204" pitchFamily="34" charset="0"/>
              </a:rPr>
              <a:t>134 I assume that the submission is founded upon the engagement of Your Business Angels. I repeat that I have not received any evidence setting out the terms of that engagement.</a:t>
            </a:r>
          </a:p>
          <a:p>
            <a:pPr defTabSz="129982">
              <a:lnSpc>
                <a:spcPct val="150000"/>
              </a:lnSpc>
            </a:pPr>
            <a:endParaRPr lang="en-GB" b="1" i="1" dirty="0">
              <a:solidFill>
                <a:prstClr val="black"/>
              </a:solidFill>
              <a:latin typeface="Arial Black" panose="020B0A04020102020204" pitchFamily="34" charset="0"/>
            </a:endParaRPr>
          </a:p>
          <a:p>
            <a:pPr defTabSz="129982">
              <a:lnSpc>
                <a:spcPct val="150000"/>
              </a:lnSpc>
            </a:pPr>
            <a:r>
              <a:rPr lang="en-GB" b="1" i="1" dirty="0">
                <a:solidFill>
                  <a:prstClr val="black"/>
                </a:solidFill>
                <a:latin typeface="Arial Black" panose="020B0A04020102020204" pitchFamily="34" charset="0"/>
              </a:rPr>
              <a:t>135 In any event, I determine that </a:t>
            </a:r>
            <a:r>
              <a:rPr lang="en-GB" b="1" i="1" dirty="0">
                <a:solidFill>
                  <a:prstClr val="black"/>
                </a:solidFill>
                <a:highlight>
                  <a:srgbClr val="FFFF00"/>
                </a:highlight>
                <a:latin typeface="Arial Black" panose="020B0A04020102020204" pitchFamily="34" charset="0"/>
              </a:rPr>
              <a:t>s 588GA </a:t>
            </a:r>
            <a:r>
              <a:rPr lang="en-GB" b="1" i="1" dirty="0">
                <a:solidFill>
                  <a:prstClr val="black"/>
                </a:solidFill>
                <a:latin typeface="Arial Black" panose="020B0A04020102020204" pitchFamily="34" charset="0"/>
              </a:rPr>
              <a:t>does </a:t>
            </a:r>
            <a:r>
              <a:rPr lang="en-GB" b="1" i="1" dirty="0">
                <a:solidFill>
                  <a:prstClr val="black"/>
                </a:solidFill>
                <a:highlight>
                  <a:srgbClr val="FFFF00"/>
                </a:highlight>
                <a:latin typeface="Arial Black" panose="020B0A04020102020204" pitchFamily="34" charset="0"/>
              </a:rPr>
              <a:t>not have any application </a:t>
            </a:r>
            <a:r>
              <a:rPr lang="en-GB" b="1" i="1" dirty="0">
                <a:solidFill>
                  <a:prstClr val="black"/>
                </a:solidFill>
                <a:latin typeface="Arial Black" panose="020B0A04020102020204" pitchFamily="34" charset="0"/>
              </a:rPr>
              <a:t>as:</a:t>
            </a:r>
          </a:p>
          <a:p>
            <a:pPr defTabSz="129982">
              <a:lnSpc>
                <a:spcPct val="150000"/>
              </a:lnSpc>
            </a:pPr>
            <a:r>
              <a:rPr lang="en-GB" b="1" i="1" dirty="0">
                <a:solidFill>
                  <a:prstClr val="black"/>
                </a:solidFill>
                <a:latin typeface="Arial Black" panose="020B0A04020102020204" pitchFamily="34" charset="0"/>
              </a:rPr>
              <a:t>(a) the </a:t>
            </a:r>
            <a:r>
              <a:rPr lang="en-GB" b="1" i="1" dirty="0">
                <a:solidFill>
                  <a:prstClr val="black"/>
                </a:solidFill>
                <a:highlight>
                  <a:srgbClr val="FFFF00"/>
                </a:highlight>
                <a:latin typeface="Arial Black" panose="020B0A04020102020204" pitchFamily="34" charset="0"/>
              </a:rPr>
              <a:t>ATO debts were incurred prior to the implementation of any course of action</a:t>
            </a:r>
            <a:r>
              <a:rPr lang="en-GB" b="1" i="1" dirty="0">
                <a:solidFill>
                  <a:prstClr val="black"/>
                </a:solidFill>
                <a:latin typeface="Arial Black" panose="020B0A04020102020204" pitchFamily="34" charset="0"/>
              </a:rPr>
              <a:t>;</a:t>
            </a:r>
          </a:p>
          <a:p>
            <a:pPr defTabSz="129982">
              <a:lnSpc>
                <a:spcPct val="150000"/>
              </a:lnSpc>
            </a:pPr>
            <a:r>
              <a:rPr lang="en-GB" b="1" i="1" dirty="0">
                <a:solidFill>
                  <a:prstClr val="black"/>
                </a:solidFill>
                <a:latin typeface="Arial Black" panose="020B0A04020102020204" pitchFamily="34" charset="0"/>
              </a:rPr>
              <a:t>(b) alternatively, </a:t>
            </a:r>
            <a:r>
              <a:rPr lang="en-GB" b="1" i="1" dirty="0">
                <a:solidFill>
                  <a:prstClr val="black"/>
                </a:solidFill>
                <a:highlight>
                  <a:srgbClr val="FFFF00"/>
                </a:highlight>
                <a:latin typeface="Arial Black" panose="020B0A04020102020204" pitchFamily="34" charset="0"/>
              </a:rPr>
              <a:t>the ATO debts were not incurred in connection with any course of action</a:t>
            </a:r>
            <a:r>
              <a:rPr lang="en-GB" b="1" i="1" dirty="0">
                <a:solidFill>
                  <a:prstClr val="black"/>
                </a:solidFill>
                <a:latin typeface="Arial Black" panose="020B0A04020102020204" pitchFamily="34" charset="0"/>
              </a:rPr>
              <a:t>; and</a:t>
            </a:r>
          </a:p>
          <a:p>
            <a:pPr defTabSz="129982">
              <a:lnSpc>
                <a:spcPct val="150000"/>
              </a:lnSpc>
            </a:pPr>
            <a:r>
              <a:rPr lang="en-GB" b="1" i="1" dirty="0">
                <a:solidFill>
                  <a:prstClr val="black"/>
                </a:solidFill>
                <a:latin typeface="Arial Black" panose="020B0A04020102020204" pitchFamily="34" charset="0"/>
              </a:rPr>
              <a:t>(c) the provisions are not available if:</a:t>
            </a:r>
          </a:p>
          <a:p>
            <a:pPr defTabSz="129982">
              <a:lnSpc>
                <a:spcPct val="150000"/>
              </a:lnSpc>
            </a:pPr>
            <a:r>
              <a:rPr lang="en-GB" b="1" i="1" dirty="0">
                <a:solidFill>
                  <a:prstClr val="black"/>
                </a:solidFill>
                <a:latin typeface="Arial Black" panose="020B0A04020102020204" pitchFamily="34" charset="0"/>
              </a:rPr>
              <a:t>(</a:t>
            </a:r>
            <a:r>
              <a:rPr lang="en-GB" b="1" i="1" dirty="0" err="1">
                <a:solidFill>
                  <a:prstClr val="black"/>
                </a:solidFill>
                <a:latin typeface="Arial Black" panose="020B0A04020102020204" pitchFamily="34" charset="0"/>
              </a:rPr>
              <a:t>i</a:t>
            </a:r>
            <a:r>
              <a:rPr lang="en-GB" b="1" i="1" dirty="0">
                <a:solidFill>
                  <a:prstClr val="black"/>
                </a:solidFill>
                <a:latin typeface="Arial Black" panose="020B0A04020102020204" pitchFamily="34" charset="0"/>
              </a:rPr>
              <a:t>) there was a </a:t>
            </a:r>
            <a:r>
              <a:rPr lang="en-GB" b="1" i="1" dirty="0">
                <a:solidFill>
                  <a:prstClr val="black"/>
                </a:solidFill>
                <a:highlight>
                  <a:srgbClr val="FFFF00"/>
                </a:highlight>
                <a:latin typeface="Arial Black" panose="020B0A04020102020204" pitchFamily="34" charset="0"/>
              </a:rPr>
              <a:t>failure to pay the entitlements of the employees </a:t>
            </a:r>
            <a:r>
              <a:rPr lang="en-GB" b="1" i="1" dirty="0">
                <a:solidFill>
                  <a:prstClr val="black"/>
                </a:solidFill>
                <a:latin typeface="Arial Black" panose="020B0A04020102020204" pitchFamily="34" charset="0"/>
              </a:rPr>
              <a:t>(in this instance, the superannuation guarantee amounts); and</a:t>
            </a:r>
          </a:p>
          <a:p>
            <a:pPr defTabSz="129982">
              <a:lnSpc>
                <a:spcPct val="150000"/>
              </a:lnSpc>
            </a:pPr>
            <a:r>
              <a:rPr lang="en-GB" b="1" i="1" dirty="0">
                <a:solidFill>
                  <a:prstClr val="black"/>
                </a:solidFill>
                <a:latin typeface="Arial Black" panose="020B0A04020102020204" pitchFamily="34" charset="0"/>
              </a:rPr>
              <a:t>(ii) the company had not complied with obligations to </a:t>
            </a:r>
            <a:r>
              <a:rPr lang="en-GB" b="1" i="1" dirty="0">
                <a:solidFill>
                  <a:prstClr val="black"/>
                </a:solidFill>
                <a:highlight>
                  <a:srgbClr val="FFFF00"/>
                </a:highlight>
                <a:latin typeface="Arial Black" panose="020B0A04020102020204" pitchFamily="34" charset="0"/>
              </a:rPr>
              <a:t>provide returns to the Deputy Commissioner.</a:t>
            </a:r>
          </a:p>
          <a:p>
            <a:pPr defTabSz="129982">
              <a:lnSpc>
                <a:spcPct val="150000"/>
              </a:lnSpc>
            </a:pPr>
            <a:r>
              <a:rPr lang="en-GB" b="1" i="1" u="sng" dirty="0">
                <a:solidFill>
                  <a:prstClr val="black"/>
                </a:solidFill>
                <a:latin typeface="Arial Black" panose="020B0A04020102020204" pitchFamily="34" charset="0"/>
              </a:rPr>
              <a:t>Re </a:t>
            </a:r>
            <a:r>
              <a:rPr lang="en-GB" b="1" i="1" u="sng" dirty="0" err="1">
                <a:solidFill>
                  <a:prstClr val="black"/>
                </a:solidFill>
                <a:latin typeface="Arial Black" panose="020B0A04020102020204" pitchFamily="34" charset="0"/>
              </a:rPr>
              <a:t>Balmz</a:t>
            </a:r>
            <a:r>
              <a:rPr lang="en-GB" b="1" i="1" u="sng" dirty="0">
                <a:solidFill>
                  <a:prstClr val="black"/>
                </a:solidFill>
                <a:latin typeface="Arial Black" panose="020B0A04020102020204" pitchFamily="34" charset="0"/>
              </a:rPr>
              <a:t> Pty Ltd (in </a:t>
            </a:r>
            <a:r>
              <a:rPr lang="en-GB" b="1" i="1" u="sng" dirty="0" err="1">
                <a:solidFill>
                  <a:prstClr val="black"/>
                </a:solidFill>
                <a:latin typeface="Arial Black" panose="020B0A04020102020204" pitchFamily="34" charset="0"/>
              </a:rPr>
              <a:t>liq</a:t>
            </a:r>
            <a:r>
              <a:rPr lang="en-GB" b="1" i="1" u="sng" dirty="0">
                <a:solidFill>
                  <a:prstClr val="black"/>
                </a:solidFill>
                <a:latin typeface="Arial Black" panose="020B0A04020102020204" pitchFamily="34" charset="0"/>
              </a:rPr>
              <a:t>) [2020] VSC 652 (7 October 2020)</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6402"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9993311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6128857"/>
          </a:xfrm>
          <a:prstGeom prst="rect">
            <a:avLst/>
          </a:prstGeom>
          <a:noFill/>
        </p:spPr>
        <p:txBody>
          <a:bodyPr wrap="square" rtlCol="0">
            <a:spAutoFit/>
          </a:bodyPr>
          <a:lstStyle/>
          <a:p>
            <a:pPr defTabSz="129982">
              <a:lnSpc>
                <a:spcPct val="150000"/>
              </a:lnSpc>
            </a:pPr>
            <a:r>
              <a:rPr lang="en-GB" sz="2400" b="1" u="sng" dirty="0">
                <a:solidFill>
                  <a:prstClr val="black"/>
                </a:solidFill>
                <a:latin typeface="Arial Black" panose="020B0A04020102020204" pitchFamily="34" charset="0"/>
              </a:rPr>
              <a:t>5. Insolvent trading</a:t>
            </a:r>
          </a:p>
          <a:p>
            <a:pPr defTabSz="129982">
              <a:lnSpc>
                <a:spcPct val="150000"/>
              </a:lnSpc>
            </a:pPr>
            <a:r>
              <a:rPr lang="en-GB" sz="2400" b="1" i="1" u="sng" dirty="0">
                <a:solidFill>
                  <a:prstClr val="black"/>
                </a:solidFill>
                <a:latin typeface="Arial Black" panose="020B0A04020102020204" pitchFamily="34" charset="0"/>
              </a:rPr>
              <a:t>CORPORATIONS ACT 2001 - SECT 588GAAA</a:t>
            </a:r>
          </a:p>
          <a:p>
            <a:pPr defTabSz="129982">
              <a:lnSpc>
                <a:spcPct val="150000"/>
              </a:lnSpc>
            </a:pPr>
            <a:r>
              <a:rPr lang="en-GB" sz="2400" b="1" i="1" dirty="0">
                <a:solidFill>
                  <a:prstClr val="black"/>
                </a:solidFill>
                <a:latin typeface="Arial Black" panose="020B0A04020102020204" pitchFamily="34" charset="0"/>
              </a:rPr>
              <a:t>Safe harbour--temporary relief in response to the coronavirus</a:t>
            </a:r>
          </a:p>
          <a:p>
            <a:pPr defTabSz="129982">
              <a:lnSpc>
                <a:spcPct val="150000"/>
              </a:lnSpc>
            </a:pPr>
            <a:r>
              <a:rPr lang="en-GB" sz="2400" b="1" i="1" dirty="0">
                <a:solidFill>
                  <a:prstClr val="black"/>
                </a:solidFill>
                <a:latin typeface="Arial Black" panose="020B0A04020102020204" pitchFamily="34" charset="0"/>
              </a:rPr>
              <a:t>(1)  Subsection 588G(2) </a:t>
            </a:r>
            <a:r>
              <a:rPr lang="en-GB" sz="2400" b="1" i="1" u="sng" dirty="0">
                <a:solidFill>
                  <a:prstClr val="black"/>
                </a:solidFill>
                <a:latin typeface="Arial Black" panose="020B0A04020102020204" pitchFamily="34" charset="0"/>
              </a:rPr>
              <a:t>does not apply in relation to a person and a debt incurred by a company if the debt is incurred:</a:t>
            </a:r>
          </a:p>
          <a:p>
            <a:pPr defTabSz="129982">
              <a:lnSpc>
                <a:spcPct val="150000"/>
              </a:lnSpc>
            </a:pPr>
            <a:r>
              <a:rPr lang="en-GB" sz="2400" b="1" i="1" dirty="0">
                <a:solidFill>
                  <a:prstClr val="black"/>
                </a:solidFill>
                <a:latin typeface="Arial Black" panose="020B0A04020102020204" pitchFamily="34" charset="0"/>
              </a:rPr>
              <a:t>                     (a)  in the ordinary course of the company's business; and</a:t>
            </a:r>
          </a:p>
          <a:p>
            <a:pPr defTabSz="129982">
              <a:lnSpc>
                <a:spcPct val="150000"/>
              </a:lnSpc>
            </a:pPr>
            <a:r>
              <a:rPr lang="en-GB" sz="2400" b="1" i="1" dirty="0">
                <a:solidFill>
                  <a:prstClr val="black"/>
                </a:solidFill>
                <a:latin typeface="Arial Black" panose="020B0A04020102020204" pitchFamily="34" charset="0"/>
              </a:rPr>
              <a:t>                     (b)  during:</a:t>
            </a:r>
          </a:p>
          <a:p>
            <a:pPr defTabSz="129982">
              <a:lnSpc>
                <a:spcPct val="150000"/>
              </a:lnSpc>
            </a:pPr>
            <a:r>
              <a:rPr lang="en-GB" sz="2400" b="1" i="1" dirty="0">
                <a:solidFill>
                  <a:prstClr val="black"/>
                </a:solidFill>
                <a:latin typeface="Arial Black" panose="020B0A04020102020204" pitchFamily="34" charset="0"/>
              </a:rPr>
              <a:t>                              (</a:t>
            </a:r>
            <a:r>
              <a:rPr lang="en-GB" sz="2400" b="1" i="1" dirty="0" err="1">
                <a:solidFill>
                  <a:prstClr val="black"/>
                </a:solidFill>
                <a:latin typeface="Arial Black" panose="020B0A04020102020204" pitchFamily="34" charset="0"/>
              </a:rPr>
              <a:t>i</a:t>
            </a:r>
            <a:r>
              <a:rPr lang="en-GB" sz="2400" b="1" i="1" dirty="0">
                <a:solidFill>
                  <a:prstClr val="black"/>
                </a:solidFill>
                <a:latin typeface="Arial Black" panose="020B0A04020102020204" pitchFamily="34" charset="0"/>
              </a:rPr>
              <a:t>)  the … period and</a:t>
            </a:r>
          </a:p>
          <a:p>
            <a:pPr defTabSz="129982">
              <a:lnSpc>
                <a:spcPct val="150000"/>
              </a:lnSpc>
            </a:pPr>
            <a:r>
              <a:rPr lang="en-GB" sz="2400" b="1" i="1" dirty="0">
                <a:solidFill>
                  <a:prstClr val="black"/>
                </a:solidFill>
                <a:latin typeface="Arial Black" panose="020B0A04020102020204" pitchFamily="34" charset="0"/>
              </a:rPr>
              <a:t>                     (c)  </a:t>
            </a:r>
            <a:r>
              <a:rPr lang="en-GB" sz="2400" b="1" i="1" u="sng" dirty="0">
                <a:solidFill>
                  <a:prstClr val="black"/>
                </a:solidFill>
                <a:latin typeface="Arial Black" panose="020B0A04020102020204" pitchFamily="34" charset="0"/>
              </a:rPr>
              <a:t>before any appointment </a:t>
            </a:r>
            <a:r>
              <a:rPr lang="en-GB" sz="2400" b="1" i="1" u="sng" dirty="0">
                <a:solidFill>
                  <a:prstClr val="black"/>
                </a:solidFill>
                <a:highlight>
                  <a:srgbClr val="FFFF00"/>
                </a:highlight>
                <a:latin typeface="Arial Black" panose="020B0A04020102020204" pitchFamily="34" charset="0"/>
              </a:rPr>
              <a:t>during that period </a:t>
            </a:r>
            <a:r>
              <a:rPr lang="en-GB" sz="2400" b="1" i="1" u="sng" dirty="0">
                <a:solidFill>
                  <a:prstClr val="black"/>
                </a:solidFill>
                <a:latin typeface="Arial Black" panose="020B0A04020102020204" pitchFamily="34" charset="0"/>
              </a:rPr>
              <a:t>of an administrator, or liquidator, of the company.</a:t>
            </a:r>
          </a:p>
          <a:p>
            <a:pPr defTabSz="129982">
              <a:lnSpc>
                <a:spcPct val="150000"/>
              </a:lnSpc>
            </a:pPr>
            <a:r>
              <a:rPr lang="en-GB" sz="1400" i="1" dirty="0">
                <a:solidFill>
                  <a:prstClr val="black"/>
                </a:solidFill>
                <a:highlight>
                  <a:srgbClr val="FFFF00"/>
                </a:highlight>
                <a:latin typeface="Arial Black" panose="020B0A04020102020204" pitchFamily="34" charset="0"/>
              </a:rPr>
              <a:t>No cases on </a:t>
            </a:r>
            <a:r>
              <a:rPr lang="en-GB" sz="1400" i="1" dirty="0" err="1">
                <a:solidFill>
                  <a:prstClr val="black"/>
                </a:solidFill>
                <a:highlight>
                  <a:srgbClr val="FFFF00"/>
                </a:highlight>
                <a:latin typeface="Arial Black" panose="020B0A04020102020204" pitchFamily="34" charset="0"/>
              </a:rPr>
              <a:t>Austlii</a:t>
            </a:r>
            <a:r>
              <a:rPr lang="en-GB" sz="1400" i="1" dirty="0">
                <a:solidFill>
                  <a:prstClr val="black"/>
                </a:solidFill>
                <a:highlight>
                  <a:srgbClr val="FFFF00"/>
                </a:highlight>
                <a:latin typeface="Arial Black" panose="020B0A04020102020204" pitchFamily="34" charset="0"/>
              </a:rPr>
              <a:t> considering the section, but recent pleading</a:t>
            </a:r>
            <a:r>
              <a:rPr lang="en-GB" sz="1400" b="1" u="sng" dirty="0">
                <a:solidFill>
                  <a:prstClr val="black"/>
                </a:solidFill>
                <a:latin typeface="Arial Black" panose="020B0A04020102020204" pitchFamily="34" charset="0"/>
              </a:rPr>
              <a:t> </a:t>
            </a:r>
          </a:p>
        </p:txBody>
      </p:sp>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8444"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34813906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0229"/>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19783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6. High Court - Liquidator Examinations</a:t>
            </a:r>
          </a:p>
          <a:p>
            <a:pPr>
              <a:lnSpc>
                <a:spcPct val="107000"/>
              </a:lnSpc>
              <a:spcAft>
                <a:spcPts val="800"/>
              </a:spcAft>
            </a:pPr>
            <a:r>
              <a:rPr lang="en-GB" sz="2000" b="1" dirty="0">
                <a:solidFill>
                  <a:prstClr val="black"/>
                </a:solidFill>
                <a:latin typeface="Arial Black" panose="020B0A04020102020204" pitchFamily="34" charset="0"/>
              </a:rPr>
              <a:t>On 16 February 2022, the High Court of Australia handed down a decision regarding the purposes for which a court may summon an officer of a corporation for examination about the corporation’s examinable affairs under s 596A of the Corporations Act 2001 (Act): </a:t>
            </a:r>
          </a:p>
          <a:p>
            <a:pPr>
              <a:lnSpc>
                <a:spcPct val="107000"/>
              </a:lnSpc>
              <a:spcAft>
                <a:spcPts val="800"/>
              </a:spcAft>
            </a:pPr>
            <a:r>
              <a:rPr lang="en-GB" b="1" i="1" u="sng" dirty="0">
                <a:solidFill>
                  <a:prstClr val="black"/>
                </a:solidFill>
                <a:latin typeface="Arial Black" panose="020B0A04020102020204" pitchFamily="34" charset="0"/>
              </a:rPr>
              <a:t>Walton v ACN 004 410 833 Limited (formerly Arrium Limited) (In Liquidation</a:t>
            </a:r>
            <a:r>
              <a:rPr lang="en-GB" b="1" u="sng" dirty="0">
                <a:solidFill>
                  <a:prstClr val="black"/>
                </a:solidFill>
                <a:latin typeface="Arial Black" panose="020B0A04020102020204" pitchFamily="34" charset="0"/>
              </a:rPr>
              <a:t>) [2022] HCA 3.</a:t>
            </a:r>
          </a:p>
          <a:p>
            <a:pPr>
              <a:lnSpc>
                <a:spcPct val="107000"/>
              </a:lnSpc>
              <a:spcAft>
                <a:spcPts val="800"/>
              </a:spcAft>
            </a:pPr>
            <a:r>
              <a:rPr lang="en-GB" sz="2000" b="1" dirty="0">
                <a:solidFill>
                  <a:prstClr val="black"/>
                </a:solidFill>
                <a:highlight>
                  <a:srgbClr val="FFFF00"/>
                </a:highlight>
                <a:latin typeface="Arial Black" panose="020B0A04020102020204" pitchFamily="34" charset="0"/>
              </a:rPr>
              <a:t>As a result of the decision, the “expanded” purpose of public examinations includes the enforcement and promotion of compliance of the Corporations Act.</a:t>
            </a:r>
          </a:p>
          <a:p>
            <a:pPr>
              <a:lnSpc>
                <a:spcPct val="107000"/>
              </a:lnSpc>
              <a:spcAft>
                <a:spcPts val="800"/>
              </a:spcAft>
            </a:pPr>
            <a:r>
              <a:rPr lang="en-GB" sz="2000" b="1" dirty="0">
                <a:solidFill>
                  <a:prstClr val="black"/>
                </a:solidFill>
                <a:latin typeface="Arial Black" panose="020B0A04020102020204" pitchFamily="34" charset="0"/>
              </a:rPr>
              <a:t>The examinations can have this purpose, or possible outcome, even if the entity conducting the examination is doing so for financial benefits which do not flow to the company under external administration. </a:t>
            </a:r>
          </a:p>
          <a:p>
            <a:pPr>
              <a:lnSpc>
                <a:spcPct val="107000"/>
              </a:lnSpc>
              <a:spcAft>
                <a:spcPts val="800"/>
              </a:spcAft>
            </a:pPr>
            <a:r>
              <a:rPr lang="en-GB" sz="2000" b="1" dirty="0">
                <a:solidFill>
                  <a:prstClr val="black"/>
                </a:solidFill>
                <a:latin typeface="Arial Black" panose="020B0A04020102020204" pitchFamily="34" charset="0"/>
              </a:rPr>
              <a:t>There was little in dispute about the purpose of the application, being to investigate and to pursue personal claims of the plaintiffs in their capacity as shareholders against the former directors and auditors of Arrium. </a:t>
            </a: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89860"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14856445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01739" y="598852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377795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6. Liquidator Examinations</a:t>
            </a:r>
          </a:p>
          <a:p>
            <a:pPr>
              <a:lnSpc>
                <a:spcPct val="107000"/>
              </a:lnSpc>
              <a:spcAft>
                <a:spcPts val="800"/>
              </a:spcAft>
            </a:pPr>
            <a:r>
              <a:rPr lang="en-GB" b="1" i="1" u="sng" dirty="0">
                <a:solidFill>
                  <a:prstClr val="black"/>
                </a:solidFill>
                <a:latin typeface="Arial Black" panose="020B0A04020102020204" pitchFamily="34" charset="0"/>
              </a:rPr>
              <a:t>Walton v ACN 004 410 833 Limited (formerly Arrium Limited) (In Liquidation)</a:t>
            </a:r>
            <a:r>
              <a:rPr lang="en-GB" b="1" u="sng" dirty="0">
                <a:solidFill>
                  <a:prstClr val="black"/>
                </a:solidFill>
                <a:latin typeface="Arial Black" panose="020B0A04020102020204" pitchFamily="34" charset="0"/>
              </a:rPr>
              <a:t> [2022] HCA 3.</a:t>
            </a:r>
          </a:p>
          <a:p>
            <a:pPr>
              <a:lnSpc>
                <a:spcPct val="107000"/>
              </a:lnSpc>
              <a:spcAft>
                <a:spcPts val="800"/>
              </a:spcAft>
            </a:pPr>
            <a:r>
              <a:rPr lang="en-GB" sz="2000" b="1" dirty="0">
                <a:solidFill>
                  <a:prstClr val="black"/>
                </a:solidFill>
                <a:latin typeface="Arial Black" panose="020B0A04020102020204" pitchFamily="34" charset="0"/>
              </a:rPr>
              <a:t>- Reference was made to the fact that ASIC or </a:t>
            </a:r>
            <a:r>
              <a:rPr lang="en-GB" sz="2000" b="1" u="sng" dirty="0">
                <a:solidFill>
                  <a:prstClr val="black"/>
                </a:solidFill>
                <a:latin typeface="Arial Black" panose="020B0A04020102020204" pitchFamily="34" charset="0"/>
              </a:rPr>
              <a:t>persons authorised by ASIC could apply for a summons under s 596A</a:t>
            </a:r>
            <a:r>
              <a:rPr lang="en-GB" sz="2000" b="1" dirty="0">
                <a:solidFill>
                  <a:prstClr val="black"/>
                </a:solidFill>
                <a:latin typeface="Arial Black" panose="020B0A04020102020204" pitchFamily="34" charset="0"/>
              </a:rPr>
              <a:t> in the furtherance of ASIC’s statutory duties, something the appellants submitted may ultimately confer no benefit on a company, its creditors, or its contributories.</a:t>
            </a:r>
          </a:p>
          <a:p>
            <a:pPr>
              <a:lnSpc>
                <a:spcPct val="107000"/>
              </a:lnSpc>
              <a:spcAft>
                <a:spcPts val="800"/>
              </a:spcAft>
            </a:pPr>
            <a:r>
              <a:rPr lang="en-GB" sz="2000" b="1" dirty="0">
                <a:solidFill>
                  <a:prstClr val="black"/>
                </a:solidFill>
                <a:latin typeface="Arial Black" panose="020B0A04020102020204" pitchFamily="34" charset="0"/>
              </a:rPr>
              <a:t>- A line of intermediate appellate decisions held that the examination power can only be used for a </a:t>
            </a:r>
            <a:r>
              <a:rPr lang="en-GB" sz="2000" b="1" u="sng" dirty="0">
                <a:solidFill>
                  <a:prstClr val="black"/>
                </a:solidFill>
                <a:latin typeface="Arial Black" panose="020B0A04020102020204" pitchFamily="34" charset="0"/>
              </a:rPr>
              <a:t>purpose which benefits the company</a:t>
            </a:r>
            <a:r>
              <a:rPr lang="en-GB" sz="2000" b="1" dirty="0">
                <a:solidFill>
                  <a:prstClr val="black"/>
                </a:solidFill>
                <a:latin typeface="Arial Black" panose="020B0A04020102020204" pitchFamily="34" charset="0"/>
              </a:rPr>
              <a:t>, its creditors or contributories: e.g. Re Excel (1994) 52 FCR</a:t>
            </a: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4528"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5049447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6369436"/>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6. Liquidator Examinations</a:t>
            </a:r>
          </a:p>
          <a:p>
            <a:pPr>
              <a:lnSpc>
                <a:spcPct val="107000"/>
              </a:lnSpc>
              <a:spcAft>
                <a:spcPts val="800"/>
              </a:spcAft>
            </a:pPr>
            <a:r>
              <a:rPr lang="en-GB" b="1" u="sng" dirty="0">
                <a:solidFill>
                  <a:prstClr val="black"/>
                </a:solidFill>
                <a:latin typeface="Arial Black" panose="020B0A04020102020204" pitchFamily="34" charset="0"/>
              </a:rPr>
              <a:t>Walton v ACN 004 410 833 Limited (formerly Arrium Limited) (In Liquidation) [2022] HCA 3.</a:t>
            </a:r>
          </a:p>
          <a:p>
            <a:pPr>
              <a:lnSpc>
                <a:spcPct val="107000"/>
              </a:lnSpc>
              <a:spcAft>
                <a:spcPts val="800"/>
              </a:spcAft>
            </a:pPr>
            <a:r>
              <a:rPr lang="en-GB" sz="2000" b="1" u="sng" dirty="0">
                <a:solidFill>
                  <a:prstClr val="black"/>
                </a:solidFill>
                <a:latin typeface="Arial Black" panose="020B0A04020102020204" pitchFamily="34" charset="0"/>
              </a:rPr>
              <a:t>However, the Court observed/warned;</a:t>
            </a:r>
          </a:p>
          <a:p>
            <a:pPr>
              <a:lnSpc>
                <a:spcPct val="107000"/>
              </a:lnSpc>
              <a:spcAft>
                <a:spcPts val="800"/>
              </a:spcAft>
            </a:pPr>
            <a:r>
              <a:rPr lang="en-GB" sz="2000" b="1" i="1" dirty="0">
                <a:solidFill>
                  <a:prstClr val="black"/>
                </a:solidFill>
                <a:latin typeface="Arial Black" panose="020B0A04020102020204" pitchFamily="34" charset="0"/>
              </a:rPr>
              <a:t>21 </a:t>
            </a:r>
            <a:r>
              <a:rPr lang="en-GB" sz="2000" b="1" i="1" dirty="0">
                <a:solidFill>
                  <a:prstClr val="black"/>
                </a:solidFill>
                <a:highlight>
                  <a:srgbClr val="FFFF00"/>
                </a:highlight>
                <a:latin typeface="Arial Black" panose="020B0A04020102020204" pitchFamily="34" charset="0"/>
              </a:rPr>
              <a:t>Abuses of process </a:t>
            </a:r>
            <a:r>
              <a:rPr lang="en-GB" sz="2000" b="1" i="1" dirty="0">
                <a:solidFill>
                  <a:prstClr val="black"/>
                </a:solidFill>
                <a:latin typeface="Arial Black" panose="020B0A04020102020204" pitchFamily="34" charset="0"/>
              </a:rPr>
              <a:t>in connection with an application for an examination summons may take many forms. An application brought by a liquidator for an examination for the purpose of rehearsing the cross‑examination of a potentially hostile witness in pending litigation would likely be an abuse of process. Other examples may include the cross‑examination of a person to destroy their credit and to </a:t>
            </a:r>
            <a:r>
              <a:rPr lang="en-GB" sz="2000" b="1" i="1" dirty="0">
                <a:solidFill>
                  <a:prstClr val="black"/>
                </a:solidFill>
                <a:highlight>
                  <a:srgbClr val="FFFF00"/>
                </a:highlight>
                <a:latin typeface="Arial Black" panose="020B0A04020102020204" pitchFamily="34" charset="0"/>
              </a:rPr>
              <a:t>obtain de facto discovery when an order for discovery has been refused</a:t>
            </a:r>
            <a:r>
              <a:rPr lang="en-GB" sz="2000" b="1" i="1" dirty="0">
                <a:solidFill>
                  <a:prstClr val="black"/>
                </a:solidFill>
                <a:latin typeface="Arial Black" panose="020B0A04020102020204" pitchFamily="34" charset="0"/>
              </a:rPr>
              <a:t>. In these examples, </a:t>
            </a:r>
          </a:p>
          <a:p>
            <a:pPr>
              <a:lnSpc>
                <a:spcPct val="107000"/>
              </a:lnSpc>
              <a:spcAft>
                <a:spcPts val="800"/>
              </a:spcAft>
            </a:pPr>
            <a:r>
              <a:rPr lang="en-GB" sz="2000" b="1" i="1" dirty="0">
                <a:solidFill>
                  <a:prstClr val="black"/>
                </a:solidFill>
                <a:highlight>
                  <a:srgbClr val="FFFF00"/>
                </a:highlight>
                <a:latin typeface="Arial Black" panose="020B0A04020102020204" pitchFamily="34" charset="0"/>
              </a:rPr>
              <a:t>the applicant is seeking a forensic advantage not otherwise available by</a:t>
            </a:r>
          </a:p>
          <a:p>
            <a:pPr>
              <a:lnSpc>
                <a:spcPct val="107000"/>
              </a:lnSpc>
              <a:spcAft>
                <a:spcPts val="800"/>
              </a:spcAft>
            </a:pPr>
            <a:r>
              <a:rPr lang="en-GB" sz="2000" b="1" i="1" dirty="0">
                <a:solidFill>
                  <a:prstClr val="black"/>
                </a:solidFill>
                <a:highlight>
                  <a:srgbClr val="FFFF00"/>
                </a:highlight>
                <a:latin typeface="Arial Black" panose="020B0A04020102020204" pitchFamily="34" charset="0"/>
              </a:rPr>
              <a:t>ordinary pre‑trial processes </a:t>
            </a:r>
            <a:r>
              <a:rPr lang="en-GB" sz="2000" b="1" i="1" u="sng" dirty="0">
                <a:solidFill>
                  <a:prstClr val="black"/>
                </a:solidFill>
                <a:highlight>
                  <a:srgbClr val="FFFF00"/>
                </a:highlight>
                <a:latin typeface="Arial Black" panose="020B0A04020102020204" pitchFamily="34" charset="0"/>
              </a:rPr>
              <a:t>where the legislative purpose is not advanced.</a:t>
            </a:r>
            <a:endParaRPr lang="en-AU" sz="2000" i="1" u="sng" dirty="0">
              <a:effectLst/>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8522"/>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89860"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301135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1" y="170175"/>
            <a:ext cx="12191999" cy="2654894"/>
          </a:xfrm>
          <a:prstGeom prst="rect">
            <a:avLst/>
          </a:prstGeom>
          <a:noFill/>
        </p:spPr>
        <p:txBody>
          <a:bodyPr wrap="square" rtlCol="0">
            <a:spAutoFit/>
          </a:bodyPr>
          <a:lstStyle/>
          <a:p>
            <a:pPr lvl="0" algn="ctr" defTabSz="129982">
              <a:lnSpc>
                <a:spcPct val="115000"/>
              </a:lnSpc>
            </a:pPr>
            <a:r>
              <a:rPr lang="en-GB" sz="2800" b="1" u="sng" dirty="0">
                <a:solidFill>
                  <a:prstClr val="black"/>
                </a:solidFill>
                <a:latin typeface="Bookman Old Style" panose="02050604050505020204" pitchFamily="18" charset="0"/>
              </a:rPr>
              <a:t>DEVELOPMENTS IN CORPORATE AND INSOLVENCY LAW</a:t>
            </a: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defTabSz="129982">
              <a:lnSpc>
                <a:spcPct val="150000"/>
              </a:lnSpc>
            </a:pPr>
            <a:endParaRPr lang="en-US" sz="2000" b="1" u="sng" dirty="0">
              <a:solidFill>
                <a:prstClr val="black"/>
              </a:solidFill>
              <a:latin typeface="Arial Black" panose="020B0A04020102020204" pitchFamily="34" charset="0"/>
              <a:cs typeface="Times New Roman" panose="02020603050405020304" pitchFamily="18" charset="0"/>
            </a:endParaRPr>
          </a:p>
          <a:p>
            <a:pPr defTabSz="129982">
              <a:lnSpc>
                <a:spcPct val="150000"/>
              </a:lnSpc>
            </a:pPr>
            <a:r>
              <a:rPr lang="en-US" sz="2000" b="1" u="sng" dirty="0">
                <a:solidFill>
                  <a:prstClr val="black"/>
                </a:solidFill>
                <a:latin typeface="Arial Black" panose="020B0A04020102020204" pitchFamily="34" charset="0"/>
                <a:cs typeface="Times New Roman" panose="02020603050405020304" pitchFamily="18" charset="0"/>
              </a:rPr>
              <a:t>Disclaimer;</a:t>
            </a:r>
            <a:r>
              <a:rPr lang="en-US" sz="2000" b="1" dirty="0">
                <a:solidFill>
                  <a:prstClr val="black"/>
                </a:solidFill>
                <a:latin typeface="Arial Black" panose="020B0A04020102020204" pitchFamily="34" charset="0"/>
                <a:cs typeface="Times New Roman" panose="02020603050405020304" pitchFamily="18" charset="0"/>
              </a:rPr>
              <a:t> this presentation and these papers are not legal advice!</a:t>
            </a:r>
            <a:endParaRPr lang="en-AU" sz="2800" b="1" dirty="0">
              <a:solidFill>
                <a:prstClr val="black"/>
              </a:solidFill>
              <a:latin typeface="Arial Black" panose="020B0A04020102020204" pitchFamily="34" charset="0"/>
            </a:endParaRPr>
          </a:p>
          <a:p>
            <a:pPr defTabSz="129982">
              <a:lnSpc>
                <a:spcPct val="150000"/>
              </a:lnSpc>
            </a:pPr>
            <a:endParaRPr lang="en-AU" sz="2000" i="1" u="sng" dirty="0">
              <a:solidFill>
                <a:prstClr val="black"/>
              </a:solidFill>
              <a:latin typeface="Arial Black" panose="020B0A04020102020204" pitchFamily="34" charset="0"/>
            </a:endParaRPr>
          </a:p>
          <a:p>
            <a:pPr>
              <a:lnSpc>
                <a:spcPct val="107000"/>
              </a:lnSpc>
              <a:spcAft>
                <a:spcPts val="800"/>
              </a:spcAft>
            </a:pPr>
            <a:endParaRPr lang="en-US" sz="1800"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09488" y="6049274"/>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4151" y="6087669"/>
            <a:ext cx="2185337" cy="770331"/>
          </a:xfrm>
          <a:prstGeom prst="rect">
            <a:avLst/>
          </a:prstGeom>
        </p:spPr>
      </p:pic>
    </p:spTree>
    <p:extLst>
      <p:ext uri="{BB962C8B-B14F-4D97-AF65-F5344CB8AC3E}">
        <p14:creationId xmlns:p14="http://schemas.microsoft.com/office/powerpoint/2010/main" val="8248841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9578" y="6082541"/>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156893" y="5717209"/>
            <a:ext cx="1008070" cy="1064542"/>
          </a:xfrm>
          <a:prstGeom prst="rect">
            <a:avLst/>
          </a:prstGeom>
          <a:solidFill>
            <a:schemeClr val="accent6">
              <a:lumMod val="40000"/>
              <a:lumOff val="60000"/>
            </a:schemeClr>
          </a:solidFill>
          <a:ln w="57150">
            <a:solidFill>
              <a:schemeClr val="tx1"/>
            </a:solidFill>
          </a:ln>
        </p:spPr>
      </p:pic>
      <p:sp>
        <p:nvSpPr>
          <p:cNvPr id="6" name="TextBox 5">
            <a:extLst>
              <a:ext uri="{FF2B5EF4-FFF2-40B4-BE49-F238E27FC236}">
                <a16:creationId xmlns="" xmlns:a16="http://schemas.microsoft.com/office/drawing/2014/main" id="{F8E5905A-99D1-4C9F-BC5B-96B8A895E945}"/>
              </a:ext>
            </a:extLst>
          </p:cNvPr>
          <p:cNvSpPr txBox="1"/>
          <p:nvPr/>
        </p:nvSpPr>
        <p:spPr>
          <a:xfrm>
            <a:off x="85241" y="770165"/>
            <a:ext cx="12164962" cy="5816977"/>
          </a:xfrm>
          <a:prstGeom prst="rect">
            <a:avLst/>
          </a:prstGeom>
          <a:noFill/>
        </p:spPr>
        <p:txBody>
          <a:bodyPr wrap="square">
            <a:spAutoFit/>
          </a:bodyPr>
          <a:lstStyle/>
          <a:p>
            <a:r>
              <a:rPr lang="en-GB" b="1" u="sng" dirty="0">
                <a:solidFill>
                  <a:schemeClr val="bg1"/>
                </a:solidFill>
                <a:latin typeface="Arial Black" panose="020B0A04020102020204" pitchFamily="34" charset="0"/>
                <a:ea typeface="Times New Roman" panose="02020603050405020304" pitchFamily="18" charset="0"/>
              </a:rPr>
              <a:t>7</a:t>
            </a:r>
            <a:r>
              <a:rPr lang="en-GB" b="1" u="sng" dirty="0">
                <a:solidFill>
                  <a:schemeClr val="bg1"/>
                </a:solidFill>
                <a:effectLst/>
                <a:latin typeface="Arial Black" panose="020B0A04020102020204" pitchFamily="34" charset="0"/>
                <a:ea typeface="Times New Roman" panose="02020603050405020304" pitchFamily="18" charset="0"/>
              </a:rPr>
              <a:t>. </a:t>
            </a:r>
            <a:r>
              <a:rPr lang="en-GB"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High Court – Asset based lending and Accountants/Solicitors Certificates</a:t>
            </a:r>
            <a:endParaRPr lang="en-GB" b="1" u="sng" dirty="0">
              <a:solidFill>
                <a:schemeClr val="bg1"/>
              </a:solidFill>
              <a:effectLst/>
              <a:latin typeface="Arial Black" panose="020B0A04020102020204" pitchFamily="34" charset="0"/>
              <a:ea typeface="Times New Roman" panose="02020603050405020304" pitchFamily="18" charset="0"/>
            </a:endParaRPr>
          </a:p>
          <a:p>
            <a:endParaRPr lang="en-GB" b="1" u="sng" dirty="0">
              <a:solidFill>
                <a:schemeClr val="bg1"/>
              </a:solidFill>
              <a:latin typeface="Arial Black" panose="020B0A04020102020204" pitchFamily="34" charset="0"/>
              <a:ea typeface="Times New Roman" panose="02020603050405020304" pitchFamily="18" charset="0"/>
            </a:endParaRPr>
          </a:p>
          <a:p>
            <a:r>
              <a:rPr lang="en-GB" b="1" dirty="0">
                <a:solidFill>
                  <a:schemeClr val="bg1"/>
                </a:solidFill>
                <a:effectLst/>
                <a:latin typeface="Arial Black" panose="020B0A04020102020204" pitchFamily="34" charset="0"/>
                <a:ea typeface="Times New Roman" panose="02020603050405020304" pitchFamily="18" charset="0"/>
              </a:rPr>
              <a:t>STUBBINGS v JAMS 2 PTY LTD &amp; ORS [2022] HCA 6  </a:t>
            </a:r>
          </a:p>
          <a:p>
            <a:r>
              <a:rPr lang="en-GB" b="1" u="sng" dirty="0">
                <a:solidFill>
                  <a:schemeClr val="bg1"/>
                </a:solidFill>
                <a:effectLst/>
                <a:latin typeface="Arial Black" panose="020B0A04020102020204" pitchFamily="34" charset="0"/>
                <a:ea typeface="Times New Roman" panose="02020603050405020304" pitchFamily="18" charset="0"/>
              </a:rPr>
              <a:t>Summary:  </a:t>
            </a:r>
            <a:r>
              <a:rPr lang="en-GB" b="1" dirty="0">
                <a:solidFill>
                  <a:schemeClr val="bg1"/>
                </a:solidFill>
                <a:effectLst/>
                <a:latin typeface="Arial Black" panose="020B0A04020102020204" pitchFamily="34" charset="0"/>
                <a:ea typeface="Times New Roman" panose="02020603050405020304" pitchFamily="18" charset="0"/>
              </a:rPr>
              <a:t>The respondents were in the </a:t>
            </a:r>
            <a:r>
              <a:rPr lang="en-GB" b="1" dirty="0">
                <a:solidFill>
                  <a:schemeClr val="bg1"/>
                </a:solidFill>
                <a:effectLst/>
                <a:highlight>
                  <a:srgbClr val="FFFF00"/>
                </a:highlight>
                <a:latin typeface="Arial Black" panose="020B0A04020102020204" pitchFamily="34" charset="0"/>
                <a:ea typeface="Times New Roman" panose="02020603050405020304" pitchFamily="18" charset="0"/>
              </a:rPr>
              <a:t>business of asset based lending</a:t>
            </a:r>
            <a:r>
              <a:rPr lang="en-GB" b="1" dirty="0">
                <a:solidFill>
                  <a:schemeClr val="bg1"/>
                </a:solidFill>
                <a:effectLst/>
                <a:latin typeface="Arial Black" panose="020B0A04020102020204" pitchFamily="34" charset="0"/>
                <a:ea typeface="Times New Roman" panose="02020603050405020304" pitchFamily="18" charset="0"/>
              </a:rPr>
              <a:t>. Their system of lending operated on the basis that </a:t>
            </a:r>
            <a:r>
              <a:rPr lang="en-GB" b="1" dirty="0">
                <a:solidFill>
                  <a:schemeClr val="bg1"/>
                </a:solidFill>
                <a:effectLst/>
                <a:highlight>
                  <a:srgbClr val="FFFF00"/>
                </a:highlight>
                <a:latin typeface="Arial Black" panose="020B0A04020102020204" pitchFamily="34" charset="0"/>
                <a:ea typeface="Times New Roman" panose="02020603050405020304" pitchFamily="18" charset="0"/>
              </a:rPr>
              <a:t>potential borrowers</a:t>
            </a:r>
            <a:r>
              <a:rPr lang="en-GB" b="1" dirty="0">
                <a:solidFill>
                  <a:schemeClr val="bg1"/>
                </a:solidFill>
                <a:effectLst/>
                <a:latin typeface="Arial Black" panose="020B0A04020102020204" pitchFamily="34" charset="0"/>
                <a:ea typeface="Times New Roman" panose="02020603050405020304" pitchFamily="18" charset="0"/>
              </a:rPr>
              <a:t>, such as the appellant, would </a:t>
            </a:r>
            <a:r>
              <a:rPr lang="en-GB" b="1" dirty="0">
                <a:solidFill>
                  <a:schemeClr val="bg1"/>
                </a:solidFill>
                <a:effectLst/>
                <a:highlight>
                  <a:srgbClr val="FFFF00"/>
                </a:highlight>
                <a:latin typeface="Arial Black" panose="020B0A04020102020204" pitchFamily="34" charset="0"/>
                <a:ea typeface="Times New Roman" panose="02020603050405020304" pitchFamily="18" charset="0"/>
              </a:rPr>
              <a:t>meet with an intermediary working with a law firm</a:t>
            </a:r>
            <a:r>
              <a:rPr lang="en-GB" b="1" dirty="0">
                <a:solidFill>
                  <a:schemeClr val="bg1"/>
                </a:solidFill>
                <a:effectLst/>
                <a:latin typeface="Arial Black" panose="020B0A04020102020204" pitchFamily="34" charset="0"/>
                <a:ea typeface="Times New Roman" panose="02020603050405020304" pitchFamily="18" charset="0"/>
              </a:rPr>
              <a:t>.</a:t>
            </a:r>
          </a:p>
          <a:p>
            <a:r>
              <a:rPr lang="en-GB" b="1" dirty="0">
                <a:solidFill>
                  <a:schemeClr val="bg1"/>
                </a:solidFill>
                <a:effectLst/>
                <a:latin typeface="Arial Black" panose="020B0A04020102020204" pitchFamily="34" charset="0"/>
                <a:ea typeface="Times New Roman" panose="02020603050405020304" pitchFamily="18" charset="0"/>
              </a:rPr>
              <a:t>The High Court held that the respondents had acted unconscionably contrary to equitable principle. It was not in dispute that the appellant suffered from </a:t>
            </a:r>
            <a:r>
              <a:rPr lang="en-GB" b="1" dirty="0">
                <a:solidFill>
                  <a:schemeClr val="bg1"/>
                </a:solidFill>
                <a:effectLst/>
                <a:highlight>
                  <a:srgbClr val="FFFF00"/>
                </a:highlight>
                <a:latin typeface="Arial Black" panose="020B0A04020102020204" pitchFamily="34" charset="0"/>
                <a:ea typeface="Times New Roman" panose="02020603050405020304" pitchFamily="18" charset="0"/>
              </a:rPr>
              <a:t>a special disadvantage, because of his poor financial literacy, inability to understand the nature and risks of the transactions, and bleak financial circumstances</a:t>
            </a:r>
            <a:r>
              <a:rPr lang="en-GB" b="1" dirty="0">
                <a:solidFill>
                  <a:schemeClr val="bg1"/>
                </a:solidFill>
                <a:effectLst/>
                <a:latin typeface="Arial Black" panose="020B0A04020102020204" pitchFamily="34" charset="0"/>
                <a:ea typeface="Times New Roman" panose="02020603050405020304" pitchFamily="18" charset="0"/>
              </a:rPr>
              <a:t>. The respondents' </a:t>
            </a:r>
            <a:r>
              <a:rPr lang="en-GB" b="1" dirty="0">
                <a:solidFill>
                  <a:schemeClr val="bg1"/>
                </a:solidFill>
                <a:effectLst/>
                <a:highlight>
                  <a:srgbClr val="FFFF00"/>
                </a:highlight>
                <a:latin typeface="Arial Black" panose="020B0A04020102020204" pitchFamily="34" charset="0"/>
                <a:ea typeface="Times New Roman" panose="02020603050405020304" pitchFamily="18" charset="0"/>
              </a:rPr>
              <a:t>agent had sufficient appreciation of the appellant's vulnerability </a:t>
            </a:r>
            <a:r>
              <a:rPr lang="en-GB" b="1" dirty="0">
                <a:solidFill>
                  <a:schemeClr val="bg1"/>
                </a:solidFill>
                <a:effectLst/>
                <a:latin typeface="Arial Black" panose="020B0A04020102020204" pitchFamily="34" charset="0"/>
                <a:ea typeface="Times New Roman" panose="02020603050405020304" pitchFamily="18" charset="0"/>
              </a:rPr>
              <a:t>and the likelihood that loss would be suffered. A finding of </a:t>
            </a:r>
            <a:r>
              <a:rPr lang="en-GB" b="1" dirty="0">
                <a:solidFill>
                  <a:schemeClr val="bg1"/>
                </a:solidFill>
                <a:effectLst/>
                <a:highlight>
                  <a:srgbClr val="FFFF00"/>
                </a:highlight>
                <a:latin typeface="Arial Black" panose="020B0A04020102020204" pitchFamily="34" charset="0"/>
                <a:ea typeface="Times New Roman" panose="02020603050405020304" pitchFamily="18" charset="0"/>
              </a:rPr>
              <a:t>actual knowledge was not essential </a:t>
            </a:r>
            <a:r>
              <a:rPr lang="en-GB" b="1" dirty="0">
                <a:solidFill>
                  <a:schemeClr val="bg1"/>
                </a:solidFill>
                <a:effectLst/>
                <a:latin typeface="Arial Black" panose="020B0A04020102020204" pitchFamily="34" charset="0"/>
                <a:ea typeface="Times New Roman" panose="02020603050405020304" pitchFamily="18" charset="0"/>
              </a:rPr>
              <a:t>to the appellant's case for relief. The dangerous nature of the loan, obvious to the agent but not the appellant, was sufficient to establish that the agent had exploited the appellant's vulnerability contrary to good conscience. It was open to the primary judge to infer that </a:t>
            </a:r>
            <a:r>
              <a:rPr lang="en-GB" b="1" dirty="0">
                <a:solidFill>
                  <a:schemeClr val="bg1"/>
                </a:solidFill>
                <a:effectLst/>
                <a:highlight>
                  <a:srgbClr val="FFFF00"/>
                </a:highlight>
                <a:latin typeface="Arial Black" panose="020B0A04020102020204" pitchFamily="34" charset="0"/>
                <a:ea typeface="Times New Roman" panose="02020603050405020304" pitchFamily="18" charset="0"/>
              </a:rPr>
              <a:t>the certificates were mere "window dressing", so that they could not negate the agent's actual appreciation of the dangerous nature of the loans</a:t>
            </a:r>
            <a:r>
              <a:rPr lang="en-GB" b="1" dirty="0">
                <a:solidFill>
                  <a:schemeClr val="bg1"/>
                </a:solidFill>
                <a:effectLst/>
                <a:latin typeface="Arial Black" panose="020B0A04020102020204" pitchFamily="34" charset="0"/>
                <a:ea typeface="Times New Roman" panose="02020603050405020304" pitchFamily="18" charset="0"/>
              </a:rPr>
              <a:t> and the appellant's vulnerability. It was therefore </a:t>
            </a:r>
            <a:r>
              <a:rPr lang="en-GB" b="1" dirty="0">
                <a:solidFill>
                  <a:schemeClr val="bg1"/>
                </a:solidFill>
                <a:effectLst/>
                <a:highlight>
                  <a:srgbClr val="FFFF00"/>
                </a:highlight>
                <a:latin typeface="Arial Black" panose="020B0A04020102020204" pitchFamily="34" charset="0"/>
                <a:ea typeface="Times New Roman" panose="02020603050405020304" pitchFamily="18" charset="0"/>
              </a:rPr>
              <a:t>unconscionable for the respondents to insist upon their rights under the mortgages.</a:t>
            </a:r>
          </a:p>
          <a:p>
            <a:endParaRPr lang="en-GB" sz="2800" b="1" i="1" dirty="0">
              <a:effectLst/>
              <a:latin typeface="Arial Black" panose="020B0A04020102020204" pitchFamily="34" charset="0"/>
              <a:ea typeface="Times New Roman" panose="02020603050405020304" pitchFamily="18" charset="0"/>
            </a:endParaRPr>
          </a:p>
          <a:p>
            <a:endParaRPr lang="en-AU" sz="2000" b="1" dirty="0">
              <a:effectLst/>
              <a:latin typeface="Arial Black" panose="020B0A04020102020204" pitchFamily="34" charset="0"/>
              <a:ea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31282973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156893" y="5734078"/>
            <a:ext cx="1008070" cy="1064542"/>
          </a:xfrm>
          <a:prstGeom prst="rect">
            <a:avLst/>
          </a:prstGeom>
          <a:solidFill>
            <a:schemeClr val="accent6">
              <a:lumMod val="40000"/>
              <a:lumOff val="60000"/>
            </a:schemeClr>
          </a:solidFill>
          <a:ln w="57150">
            <a:solidFill>
              <a:schemeClr val="tx1"/>
            </a:solidFill>
          </a:ln>
        </p:spPr>
      </p:pic>
      <p:sp>
        <p:nvSpPr>
          <p:cNvPr id="6" name="TextBox 5">
            <a:extLst>
              <a:ext uri="{FF2B5EF4-FFF2-40B4-BE49-F238E27FC236}">
                <a16:creationId xmlns="" xmlns:a16="http://schemas.microsoft.com/office/drawing/2014/main" id="{F8E5905A-99D1-4C9F-BC5B-96B8A895E945}"/>
              </a:ext>
            </a:extLst>
          </p:cNvPr>
          <p:cNvSpPr txBox="1"/>
          <p:nvPr/>
        </p:nvSpPr>
        <p:spPr>
          <a:xfrm>
            <a:off x="1" y="712603"/>
            <a:ext cx="12164962" cy="4031873"/>
          </a:xfrm>
          <a:prstGeom prst="rect">
            <a:avLst/>
          </a:prstGeom>
          <a:noFill/>
        </p:spPr>
        <p:txBody>
          <a:bodyPr wrap="square">
            <a:spAutoFit/>
          </a:bodyPr>
          <a:lstStyle/>
          <a:p>
            <a:r>
              <a:rPr lang="en-GB" sz="2000" b="1" u="sng" dirty="0">
                <a:solidFill>
                  <a:schemeClr val="bg1"/>
                </a:solidFill>
                <a:latin typeface="Arial Black" panose="020B0A04020102020204" pitchFamily="34" charset="0"/>
                <a:ea typeface="Times New Roman" panose="02020603050405020304" pitchFamily="18" charset="0"/>
              </a:rPr>
              <a:t>7</a:t>
            </a:r>
            <a:r>
              <a:rPr lang="en-GB" sz="2000" b="1" u="sng" dirty="0">
                <a:solidFill>
                  <a:schemeClr val="bg1"/>
                </a:solidFill>
                <a:effectLst/>
                <a:latin typeface="Arial Black" panose="020B0A04020102020204" pitchFamily="34" charset="0"/>
                <a:ea typeface="Times New Roman" panose="02020603050405020304" pitchFamily="18" charset="0"/>
              </a:rPr>
              <a:t>. </a:t>
            </a:r>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High Court – Asset based lending and Accountants/Solicitors Certificates</a:t>
            </a:r>
            <a:endParaRPr lang="en-GB" sz="2000" b="1" u="sng" dirty="0">
              <a:solidFill>
                <a:schemeClr val="bg1"/>
              </a:solidFill>
              <a:effectLst/>
              <a:latin typeface="Arial Black" panose="020B0A04020102020204" pitchFamily="34" charset="0"/>
              <a:ea typeface="Times New Roman" panose="02020603050405020304" pitchFamily="18" charset="0"/>
            </a:endParaRPr>
          </a:p>
          <a:p>
            <a:endParaRPr lang="en-GB" sz="2000" b="1" u="sng" dirty="0">
              <a:solidFill>
                <a:schemeClr val="bg1"/>
              </a:solidFill>
              <a:latin typeface="Arial Black" panose="020B0A04020102020204" pitchFamily="34" charset="0"/>
              <a:ea typeface="Times New Roman" panose="02020603050405020304" pitchFamily="18" charset="0"/>
            </a:endParaRPr>
          </a:p>
          <a:p>
            <a:r>
              <a:rPr lang="en-GB" b="1" dirty="0">
                <a:solidFill>
                  <a:schemeClr val="bg1"/>
                </a:solidFill>
                <a:effectLst/>
                <a:latin typeface="Arial Black" panose="020B0A04020102020204" pitchFamily="34" charset="0"/>
                <a:ea typeface="Times New Roman" panose="02020603050405020304" pitchFamily="18" charset="0"/>
              </a:rPr>
              <a:t>STUBBINGS v JAMS 2 PTY LTD &amp; ORS [2022] HCA 6  </a:t>
            </a:r>
          </a:p>
          <a:p>
            <a:endParaRPr lang="en-GB" b="1" i="1" dirty="0">
              <a:solidFill>
                <a:schemeClr val="bg1"/>
              </a:solidFill>
              <a:effectLst/>
              <a:latin typeface="Arial Black" panose="020B0A04020102020204" pitchFamily="34" charset="0"/>
              <a:ea typeface="Times New Roman" panose="02020603050405020304" pitchFamily="18" charset="0"/>
            </a:endParaRPr>
          </a:p>
          <a:p>
            <a:r>
              <a:rPr lang="en-GB" b="1" i="1" dirty="0">
                <a:solidFill>
                  <a:schemeClr val="bg1"/>
                </a:solidFill>
                <a:effectLst/>
                <a:latin typeface="Arial Black" panose="020B0A04020102020204" pitchFamily="34" charset="0"/>
                <a:ea typeface="Times New Roman" panose="02020603050405020304" pitchFamily="18" charset="0"/>
              </a:rPr>
              <a:t>98 The primary judge found that the solicitor had developed a "system of conduct" whereby such </a:t>
            </a:r>
            <a:r>
              <a:rPr lang="en-GB" b="1" i="1" dirty="0">
                <a:solidFill>
                  <a:schemeClr val="bg1"/>
                </a:solidFill>
                <a:effectLst/>
                <a:highlight>
                  <a:srgbClr val="FFFF00"/>
                </a:highlight>
                <a:latin typeface="Arial Black" panose="020B0A04020102020204" pitchFamily="34" charset="0"/>
                <a:ea typeface="Times New Roman" panose="02020603050405020304" pitchFamily="18" charset="0"/>
              </a:rPr>
              <a:t>enquiries would not need to be made</a:t>
            </a:r>
            <a:r>
              <a:rPr lang="en-GB" b="1" i="1" dirty="0">
                <a:solidFill>
                  <a:schemeClr val="bg1"/>
                </a:solidFill>
                <a:effectLst/>
                <a:latin typeface="Arial Black" panose="020B0A04020102020204" pitchFamily="34" charset="0"/>
                <a:ea typeface="Times New Roman" panose="02020603050405020304" pitchFamily="18" charset="0"/>
              </a:rPr>
              <a:t>. It was found at first instance, however, that this system </a:t>
            </a:r>
            <a:r>
              <a:rPr lang="en-GB" b="1" i="1" dirty="0">
                <a:solidFill>
                  <a:schemeClr val="bg1"/>
                </a:solidFill>
                <a:effectLst/>
                <a:highlight>
                  <a:srgbClr val="FFFF00"/>
                </a:highlight>
                <a:latin typeface="Arial Black" panose="020B0A04020102020204" pitchFamily="34" charset="0"/>
                <a:ea typeface="Times New Roman" panose="02020603050405020304" pitchFamily="18" charset="0"/>
              </a:rPr>
              <a:t>rendered the solicitor wilfully blind </a:t>
            </a:r>
            <a:r>
              <a:rPr lang="en-GB" b="1" i="1" dirty="0">
                <a:solidFill>
                  <a:schemeClr val="bg1"/>
                </a:solidFill>
                <a:effectLst/>
                <a:latin typeface="Arial Black" panose="020B0A04020102020204" pitchFamily="34" charset="0"/>
                <a:ea typeface="Times New Roman" panose="02020603050405020304" pitchFamily="18" charset="0"/>
              </a:rPr>
              <a:t>and that the failure to make enquiries </a:t>
            </a:r>
            <a:r>
              <a:rPr lang="en-GB" b="1" i="1" dirty="0">
                <a:solidFill>
                  <a:schemeClr val="bg1"/>
                </a:solidFill>
                <a:effectLst/>
                <a:highlight>
                  <a:srgbClr val="FFFF00"/>
                </a:highlight>
                <a:latin typeface="Arial Black" panose="020B0A04020102020204" pitchFamily="34" charset="0"/>
                <a:ea typeface="Times New Roman" panose="02020603050405020304" pitchFamily="18" charset="0"/>
              </a:rPr>
              <a:t>constituted unconscionable conduct</a:t>
            </a:r>
            <a:r>
              <a:rPr lang="en-GB" b="1" i="1" dirty="0">
                <a:solidFill>
                  <a:schemeClr val="bg1"/>
                </a:solidFill>
                <a:effectLst/>
                <a:latin typeface="Arial Black" panose="020B0A04020102020204" pitchFamily="34" charset="0"/>
                <a:ea typeface="Times New Roman" panose="02020603050405020304" pitchFamily="18" charset="0"/>
              </a:rPr>
              <a:t>[129]. The Court of Appeal agreed that there may have been a sufficient basis to conclude that it was unconscionable for the solicitor to have made no enquiries "in all the circumstances"[130]. </a:t>
            </a:r>
            <a:r>
              <a:rPr lang="en-GB" b="1" i="1" dirty="0">
                <a:solidFill>
                  <a:schemeClr val="bg1"/>
                </a:solidFill>
                <a:effectLst/>
                <a:highlight>
                  <a:srgbClr val="FFFF00"/>
                </a:highlight>
                <a:latin typeface="Arial Black" panose="020B0A04020102020204" pitchFamily="34" charset="0"/>
                <a:ea typeface="Times New Roman" panose="02020603050405020304" pitchFamily="18" charset="0"/>
              </a:rPr>
              <a:t>But the Court of Appeal decided, nonetheless, that the receipt of two certificates, from an independent solicitor and an independent accountant, ensured that the solicitor was not wilfully blind</a:t>
            </a:r>
            <a:r>
              <a:rPr lang="en-GB" b="1" i="1" dirty="0">
                <a:solidFill>
                  <a:schemeClr val="bg1"/>
                </a:solidFill>
                <a:highlight>
                  <a:srgbClr val="FFFF00"/>
                </a:highlight>
                <a:latin typeface="Arial Black" panose="020B0A04020102020204" pitchFamily="34" charset="0"/>
                <a:ea typeface="Times New Roman" panose="02020603050405020304" pitchFamily="18" charset="0"/>
              </a:rPr>
              <a:t>.</a:t>
            </a:r>
          </a:p>
          <a:p>
            <a:r>
              <a:rPr lang="en-GB" b="1" i="1" dirty="0">
                <a:solidFill>
                  <a:schemeClr val="bg1"/>
                </a:solidFill>
                <a:effectLst/>
                <a:latin typeface="Arial Black" panose="020B0A04020102020204" pitchFamily="34" charset="0"/>
                <a:ea typeface="Times New Roman" panose="02020603050405020304" pitchFamily="18" charset="0"/>
              </a:rPr>
              <a:t>99 For the reasons set out below, and with respect, </a:t>
            </a:r>
            <a:r>
              <a:rPr lang="en-GB" b="1" i="1" dirty="0">
                <a:solidFill>
                  <a:schemeClr val="bg1"/>
                </a:solidFill>
                <a:effectLst/>
                <a:highlight>
                  <a:srgbClr val="FFFF00"/>
                </a:highlight>
                <a:latin typeface="Arial Black" panose="020B0A04020102020204" pitchFamily="34" charset="0"/>
                <a:ea typeface="Times New Roman" panose="02020603050405020304" pitchFamily="18" charset="0"/>
              </a:rPr>
              <a:t>that conclusion was mistaken</a:t>
            </a:r>
            <a:r>
              <a:rPr lang="en-GB" b="1" i="1" dirty="0">
                <a:solidFill>
                  <a:schemeClr val="bg1"/>
                </a:solidFill>
                <a:effectLst/>
                <a:latin typeface="Arial Black" panose="020B0A04020102020204" pitchFamily="34" charset="0"/>
                <a:ea typeface="Times New Roman" panose="02020603050405020304" pitchFamily="18" charset="0"/>
              </a:rPr>
              <a:t>. It follows that equity must deny the respondents the remedy of possession over the appellant's home.</a:t>
            </a:r>
            <a:endParaRPr lang="en-AU" b="1" i="1" dirty="0">
              <a:solidFill>
                <a:schemeClr val="bg1"/>
              </a:solidFill>
              <a:effectLst/>
              <a:latin typeface="Arial Black" panose="020B0A04020102020204" pitchFamily="34" charset="0"/>
              <a:ea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8806" y="6087669"/>
            <a:ext cx="2185337" cy="770331"/>
          </a:xfrm>
          <a:prstGeom prst="rect">
            <a:avLst/>
          </a:prstGeom>
        </p:spPr>
      </p:pic>
      <p:pic>
        <p:nvPicPr>
          <p:cNvPr id="7" name="Picture 6"/>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5167685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156893" y="5780452"/>
            <a:ext cx="1008070" cy="1064542"/>
          </a:xfrm>
          <a:prstGeom prst="rect">
            <a:avLst/>
          </a:prstGeom>
          <a:solidFill>
            <a:schemeClr val="accent6">
              <a:lumMod val="40000"/>
              <a:lumOff val="60000"/>
            </a:schemeClr>
          </a:solidFill>
          <a:ln w="57150">
            <a:solidFill>
              <a:schemeClr val="tx1"/>
            </a:solidFill>
          </a:ln>
        </p:spPr>
      </p:pic>
      <p:sp>
        <p:nvSpPr>
          <p:cNvPr id="6" name="TextBox 5">
            <a:extLst>
              <a:ext uri="{FF2B5EF4-FFF2-40B4-BE49-F238E27FC236}">
                <a16:creationId xmlns="" xmlns:a16="http://schemas.microsoft.com/office/drawing/2014/main" id="{F8E5905A-99D1-4C9F-BC5B-96B8A895E945}"/>
              </a:ext>
            </a:extLst>
          </p:cNvPr>
          <p:cNvSpPr txBox="1"/>
          <p:nvPr/>
        </p:nvSpPr>
        <p:spPr>
          <a:xfrm>
            <a:off x="1" y="712603"/>
            <a:ext cx="12164962" cy="3785652"/>
          </a:xfrm>
          <a:prstGeom prst="rect">
            <a:avLst/>
          </a:prstGeom>
          <a:noFill/>
        </p:spPr>
        <p:txBody>
          <a:bodyPr wrap="square">
            <a:spAutoFit/>
          </a:bodyPr>
          <a:lstStyle/>
          <a:p>
            <a:r>
              <a:rPr lang="en-GB" sz="2000" b="1" u="sng" dirty="0">
                <a:solidFill>
                  <a:schemeClr val="bg1"/>
                </a:solidFill>
                <a:latin typeface="Arial Black" panose="020B0A04020102020204" pitchFamily="34" charset="0"/>
                <a:ea typeface="Times New Roman" panose="02020603050405020304" pitchFamily="18" charset="0"/>
              </a:rPr>
              <a:t>7</a:t>
            </a:r>
            <a:r>
              <a:rPr lang="en-GB" sz="2000" b="1" u="sng" dirty="0">
                <a:solidFill>
                  <a:schemeClr val="bg1"/>
                </a:solidFill>
                <a:effectLst/>
                <a:latin typeface="Arial Black" panose="020B0A04020102020204" pitchFamily="34" charset="0"/>
                <a:ea typeface="Times New Roman" panose="02020603050405020304" pitchFamily="18" charset="0"/>
              </a:rPr>
              <a:t>. </a:t>
            </a:r>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High Court – Asset based lending and Accountants/Solicitors Certificates</a:t>
            </a:r>
            <a:endParaRPr lang="en-GB" sz="2000" b="1" u="sng" dirty="0">
              <a:solidFill>
                <a:schemeClr val="bg1"/>
              </a:solidFill>
              <a:effectLst/>
              <a:latin typeface="Arial Black" panose="020B0A04020102020204" pitchFamily="34" charset="0"/>
              <a:ea typeface="Times New Roman" panose="02020603050405020304" pitchFamily="18" charset="0"/>
            </a:endParaRPr>
          </a:p>
          <a:p>
            <a:endParaRPr lang="en-GB" sz="2000" b="1" u="sng" dirty="0">
              <a:solidFill>
                <a:schemeClr val="bg1"/>
              </a:solidFill>
              <a:latin typeface="Arial Black" panose="020B0A04020102020204" pitchFamily="34" charset="0"/>
              <a:ea typeface="Times New Roman" panose="02020603050405020304" pitchFamily="18" charset="0"/>
            </a:endParaRPr>
          </a:p>
          <a:p>
            <a:r>
              <a:rPr lang="en-GB" sz="2000" b="1" dirty="0">
                <a:solidFill>
                  <a:schemeClr val="bg1"/>
                </a:solidFill>
                <a:effectLst/>
                <a:latin typeface="Arial Black" panose="020B0A04020102020204" pitchFamily="34" charset="0"/>
                <a:ea typeface="Times New Roman" panose="02020603050405020304" pitchFamily="18" charset="0"/>
              </a:rPr>
              <a:t>STUBBINGS v JAMS 2 PTY LTD &amp; ORS [2022] HCA 6  </a:t>
            </a:r>
          </a:p>
          <a:p>
            <a:r>
              <a:rPr lang="en-GB" sz="2000" b="1" i="1" dirty="0">
                <a:solidFill>
                  <a:schemeClr val="bg1"/>
                </a:solidFill>
                <a:effectLst/>
                <a:latin typeface="Arial Black" panose="020B0A04020102020204" pitchFamily="34" charset="0"/>
                <a:ea typeface="Times New Roman" panose="02020603050405020304" pitchFamily="18" charset="0"/>
              </a:rPr>
              <a:t>74 The </a:t>
            </a:r>
            <a:r>
              <a:rPr lang="en-GB" sz="2000" b="1" i="1" dirty="0">
                <a:solidFill>
                  <a:schemeClr val="bg1"/>
                </a:solidFill>
                <a:effectLst/>
                <a:highlight>
                  <a:srgbClr val="FFFF00"/>
                </a:highlight>
                <a:latin typeface="Arial Black" panose="020B0A04020102020204" pitchFamily="34" charset="0"/>
                <a:ea typeface="Times New Roman" panose="02020603050405020304" pitchFamily="18" charset="0"/>
              </a:rPr>
              <a:t>certificate of independent financial advice</a:t>
            </a:r>
            <a:r>
              <a:rPr lang="en-GB" sz="2000" b="1" i="1" dirty="0">
                <a:solidFill>
                  <a:schemeClr val="bg1"/>
                </a:solidFill>
                <a:effectLst/>
                <a:latin typeface="Arial Black" panose="020B0A04020102020204" pitchFamily="34" charset="0"/>
                <a:ea typeface="Times New Roman" panose="02020603050405020304" pitchFamily="18" charset="0"/>
              </a:rPr>
              <a:t>, to be signed by an accountant, stated that advice had been given to the borrower entirely independently of the guarantor. The certificate was addressed to the lenders in respect of the debenture charge granted by the borrower (the company). It contained </a:t>
            </a:r>
            <a:r>
              <a:rPr lang="en-GB" sz="2000" b="1" i="1" dirty="0">
                <a:solidFill>
                  <a:schemeClr val="bg1"/>
                </a:solidFill>
                <a:effectLst/>
                <a:highlight>
                  <a:srgbClr val="FFFF00"/>
                </a:highlight>
                <a:latin typeface="Arial Black" panose="020B0A04020102020204" pitchFamily="34" charset="0"/>
                <a:ea typeface="Times New Roman" panose="02020603050405020304" pitchFamily="18" charset="0"/>
              </a:rPr>
              <a:t>no substantive information about the borrower, the guarantor or the transaction. The certificate did not require the accountant to sight any financial documents</a:t>
            </a:r>
            <a:r>
              <a:rPr lang="en-GB" sz="2000" b="1" i="1" dirty="0">
                <a:solidFill>
                  <a:schemeClr val="bg1"/>
                </a:solidFill>
                <a:effectLst/>
                <a:latin typeface="Arial Black" panose="020B0A04020102020204" pitchFamily="34" charset="0"/>
                <a:ea typeface="Times New Roman" panose="02020603050405020304" pitchFamily="18" charset="0"/>
              </a:rPr>
              <a:t>. Neither certificate suggested that the guarantor had turned their attention to or had had their attention drawn to the financial consequences for them.</a:t>
            </a:r>
          </a:p>
          <a:p>
            <a:endParaRPr lang="en-AU" sz="2000" b="1" dirty="0">
              <a:effectLst/>
              <a:latin typeface="Arial Black" panose="020B0A04020102020204" pitchFamily="34" charset="0"/>
              <a:ea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1556" y="6074663"/>
            <a:ext cx="2185337" cy="770331"/>
          </a:xfrm>
          <a:prstGeom prst="rect">
            <a:avLst/>
          </a:prstGeom>
        </p:spPr>
      </p:pic>
      <p:pic>
        <p:nvPicPr>
          <p:cNvPr id="7" name="Picture 6"/>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36471686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156893" y="5729361"/>
            <a:ext cx="1008070" cy="1064542"/>
          </a:xfrm>
          <a:prstGeom prst="rect">
            <a:avLst/>
          </a:prstGeom>
          <a:solidFill>
            <a:schemeClr val="accent6">
              <a:lumMod val="40000"/>
              <a:lumOff val="60000"/>
            </a:schemeClr>
          </a:solidFill>
          <a:ln w="57150">
            <a:solidFill>
              <a:schemeClr val="tx1"/>
            </a:solidFill>
          </a:ln>
        </p:spPr>
      </p:pic>
      <p:sp>
        <p:nvSpPr>
          <p:cNvPr id="6" name="TextBox 5">
            <a:extLst>
              <a:ext uri="{FF2B5EF4-FFF2-40B4-BE49-F238E27FC236}">
                <a16:creationId xmlns="" xmlns:a16="http://schemas.microsoft.com/office/drawing/2014/main" id="{F8E5905A-99D1-4C9F-BC5B-96B8A895E945}"/>
              </a:ext>
            </a:extLst>
          </p:cNvPr>
          <p:cNvSpPr txBox="1"/>
          <p:nvPr/>
        </p:nvSpPr>
        <p:spPr>
          <a:xfrm>
            <a:off x="1" y="712603"/>
            <a:ext cx="12164962" cy="5016758"/>
          </a:xfrm>
          <a:prstGeom prst="rect">
            <a:avLst/>
          </a:prstGeom>
          <a:noFill/>
        </p:spPr>
        <p:txBody>
          <a:bodyPr wrap="square">
            <a:spAutoFit/>
          </a:bodyPr>
          <a:lstStyle/>
          <a:p>
            <a:r>
              <a:rPr lang="en-GB" sz="2000" b="1" u="sng" dirty="0">
                <a:solidFill>
                  <a:schemeClr val="bg1"/>
                </a:solidFill>
                <a:latin typeface="Arial Black" panose="020B0A04020102020204" pitchFamily="34" charset="0"/>
                <a:ea typeface="Times New Roman" panose="02020603050405020304" pitchFamily="18" charset="0"/>
              </a:rPr>
              <a:t>7</a:t>
            </a:r>
            <a:r>
              <a:rPr lang="en-GB" sz="2000" b="1" u="sng" dirty="0">
                <a:solidFill>
                  <a:schemeClr val="bg1"/>
                </a:solidFill>
                <a:effectLst/>
                <a:latin typeface="Arial Black" panose="020B0A04020102020204" pitchFamily="34" charset="0"/>
                <a:ea typeface="Times New Roman" panose="02020603050405020304" pitchFamily="18" charset="0"/>
              </a:rPr>
              <a:t>. </a:t>
            </a:r>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High Court – Asset based lending and Accountants/Solicitors Certificates</a:t>
            </a:r>
            <a:endParaRPr lang="en-GB" sz="2000" b="1" u="sng" dirty="0">
              <a:solidFill>
                <a:schemeClr val="bg1"/>
              </a:solidFill>
              <a:effectLst/>
              <a:latin typeface="Arial Black" panose="020B0A04020102020204" pitchFamily="34" charset="0"/>
              <a:ea typeface="Times New Roman" panose="02020603050405020304" pitchFamily="18" charset="0"/>
            </a:endParaRPr>
          </a:p>
          <a:p>
            <a:endParaRPr lang="en-GB" sz="2000" b="1" u="sng" dirty="0">
              <a:solidFill>
                <a:schemeClr val="bg1"/>
              </a:solidFill>
              <a:latin typeface="Arial Black" panose="020B0A04020102020204" pitchFamily="34" charset="0"/>
              <a:ea typeface="Times New Roman" panose="02020603050405020304" pitchFamily="18" charset="0"/>
            </a:endParaRPr>
          </a:p>
          <a:p>
            <a:r>
              <a:rPr lang="en-GB" sz="2000" b="1" dirty="0">
                <a:solidFill>
                  <a:schemeClr val="bg1"/>
                </a:solidFill>
                <a:effectLst/>
                <a:latin typeface="Arial Black" panose="020B0A04020102020204" pitchFamily="34" charset="0"/>
                <a:ea typeface="Times New Roman" panose="02020603050405020304" pitchFamily="18" charset="0"/>
              </a:rPr>
              <a:t>STUBBINGS v JAMS 2 PTY LTD &amp; ORS [2022] HCA 6  </a:t>
            </a:r>
          </a:p>
          <a:p>
            <a:r>
              <a:rPr lang="en-GB" sz="2000" b="1" i="1" dirty="0">
                <a:solidFill>
                  <a:schemeClr val="bg1"/>
                </a:solidFill>
                <a:effectLst/>
                <a:latin typeface="Arial Black" panose="020B0A04020102020204" pitchFamily="34" charset="0"/>
                <a:ea typeface="Times New Roman" panose="02020603050405020304" pitchFamily="18" charset="0"/>
              </a:rPr>
              <a:t>93 The certificate of independent legal advice did not state that Mr </a:t>
            </a:r>
            <a:r>
              <a:rPr lang="en-GB" sz="2000" b="1" i="1" dirty="0" err="1">
                <a:solidFill>
                  <a:schemeClr val="bg1"/>
                </a:solidFill>
                <a:effectLst/>
                <a:latin typeface="Arial Black" panose="020B0A04020102020204" pitchFamily="34" charset="0"/>
                <a:ea typeface="Times New Roman" panose="02020603050405020304" pitchFamily="18" charset="0"/>
              </a:rPr>
              <a:t>Stubbings</a:t>
            </a:r>
            <a:r>
              <a:rPr lang="en-GB" sz="2000" b="1" i="1" dirty="0">
                <a:solidFill>
                  <a:schemeClr val="bg1"/>
                </a:solidFill>
                <a:effectLst/>
                <a:latin typeface="Arial Black" panose="020B0A04020102020204" pitchFamily="34" charset="0"/>
                <a:ea typeface="Times New Roman" panose="02020603050405020304" pitchFamily="18" charset="0"/>
              </a:rPr>
              <a:t> had received financial advice. </a:t>
            </a:r>
            <a:r>
              <a:rPr lang="en-GB" sz="2000" b="1" i="1" dirty="0">
                <a:solidFill>
                  <a:schemeClr val="bg1"/>
                </a:solidFill>
                <a:effectLst/>
                <a:highlight>
                  <a:srgbClr val="FFFF00"/>
                </a:highlight>
                <a:latin typeface="Arial Black" panose="020B0A04020102020204" pitchFamily="34" charset="0"/>
                <a:ea typeface="Times New Roman" panose="02020603050405020304" pitchFamily="18" charset="0"/>
              </a:rPr>
              <a:t>The certificate of independent financial advice </a:t>
            </a:r>
            <a:r>
              <a:rPr lang="en-GB" sz="2000" b="1" i="1" dirty="0">
                <a:solidFill>
                  <a:schemeClr val="bg1"/>
                </a:solidFill>
                <a:effectLst/>
                <a:latin typeface="Arial Black" panose="020B0A04020102020204" pitchFamily="34" charset="0"/>
                <a:ea typeface="Times New Roman" panose="02020603050405020304" pitchFamily="18" charset="0"/>
              </a:rPr>
              <a:t>stated that advice had been given to VBC, independently of any guarantor, in relation to the debenture charge to be executed by it. It did not require the accountant to sight any financial documents. </a:t>
            </a:r>
            <a:r>
              <a:rPr lang="en-GB" sz="2000" b="1" i="1" dirty="0">
                <a:solidFill>
                  <a:schemeClr val="bg1"/>
                </a:solidFill>
                <a:effectLst/>
                <a:highlight>
                  <a:srgbClr val="FFFF00"/>
                </a:highlight>
                <a:latin typeface="Arial Black" panose="020B0A04020102020204" pitchFamily="34" charset="0"/>
                <a:ea typeface="Times New Roman" panose="02020603050405020304" pitchFamily="18" charset="0"/>
              </a:rPr>
              <a:t>It did not refer to the mortgage security. Neither certificate stated that Mr </a:t>
            </a:r>
            <a:r>
              <a:rPr lang="en-GB" sz="2000" b="1" i="1" dirty="0" err="1">
                <a:solidFill>
                  <a:schemeClr val="bg1"/>
                </a:solidFill>
                <a:effectLst/>
                <a:highlight>
                  <a:srgbClr val="FFFF00"/>
                </a:highlight>
                <a:latin typeface="Arial Black" panose="020B0A04020102020204" pitchFamily="34" charset="0"/>
                <a:ea typeface="Times New Roman" panose="02020603050405020304" pitchFamily="18" charset="0"/>
              </a:rPr>
              <a:t>Stubbings</a:t>
            </a:r>
            <a:r>
              <a:rPr lang="en-GB" sz="2000" b="1" i="1" dirty="0">
                <a:solidFill>
                  <a:schemeClr val="bg1"/>
                </a:solidFill>
                <a:effectLst/>
                <a:highlight>
                  <a:srgbClr val="FFFF00"/>
                </a:highlight>
                <a:latin typeface="Arial Black" panose="020B0A04020102020204" pitchFamily="34" charset="0"/>
                <a:ea typeface="Times New Roman" panose="02020603050405020304" pitchFamily="18" charset="0"/>
              </a:rPr>
              <a:t> had been given any financial advice as guarantor. Neither certificate stated that Mr </a:t>
            </a:r>
            <a:r>
              <a:rPr lang="en-GB" sz="2000" b="1" i="1" dirty="0" err="1">
                <a:solidFill>
                  <a:schemeClr val="bg1"/>
                </a:solidFill>
                <a:effectLst/>
                <a:highlight>
                  <a:srgbClr val="FFFF00"/>
                </a:highlight>
                <a:latin typeface="Arial Black" panose="020B0A04020102020204" pitchFamily="34" charset="0"/>
                <a:ea typeface="Times New Roman" panose="02020603050405020304" pitchFamily="18" charset="0"/>
              </a:rPr>
              <a:t>Stubbings</a:t>
            </a:r>
            <a:r>
              <a:rPr lang="en-GB" sz="2000" b="1" i="1" dirty="0">
                <a:solidFill>
                  <a:schemeClr val="bg1"/>
                </a:solidFill>
                <a:effectLst/>
                <a:highlight>
                  <a:srgbClr val="FFFF00"/>
                </a:highlight>
                <a:latin typeface="Arial Black" panose="020B0A04020102020204" pitchFamily="34" charset="0"/>
                <a:ea typeface="Times New Roman" panose="02020603050405020304" pitchFamily="18" charset="0"/>
              </a:rPr>
              <a:t> had turned his attention to or had had his attention drawn to the improvidence of the transaction and the inevitable and disastrous consequences for him. </a:t>
            </a:r>
            <a:r>
              <a:rPr lang="en-GB" sz="2000" b="1" i="1" dirty="0">
                <a:solidFill>
                  <a:schemeClr val="bg1"/>
                </a:solidFill>
                <a:effectLst/>
                <a:latin typeface="Arial Black" panose="020B0A04020102020204" pitchFamily="34" charset="0"/>
                <a:ea typeface="Times New Roman" panose="02020603050405020304" pitchFamily="18" charset="0"/>
              </a:rPr>
              <a:t>The completed certificates contained no information regarding the "business", VBC's or Mr </a:t>
            </a:r>
            <a:r>
              <a:rPr lang="en-GB" sz="2000" b="1" i="1" dirty="0" err="1">
                <a:solidFill>
                  <a:schemeClr val="bg1"/>
                </a:solidFill>
                <a:effectLst/>
                <a:latin typeface="Arial Black" panose="020B0A04020102020204" pitchFamily="34" charset="0"/>
                <a:ea typeface="Times New Roman" panose="02020603050405020304" pitchFamily="18" charset="0"/>
              </a:rPr>
              <a:t>Stubbings</a:t>
            </a:r>
            <a:r>
              <a:rPr lang="en-GB" sz="2000" b="1" i="1" dirty="0">
                <a:solidFill>
                  <a:schemeClr val="bg1"/>
                </a:solidFill>
                <a:effectLst/>
                <a:latin typeface="Arial Black" panose="020B0A04020102020204" pitchFamily="34" charset="0"/>
                <a:ea typeface="Times New Roman" panose="02020603050405020304" pitchFamily="18" charset="0"/>
              </a:rPr>
              <a:t>' financial position, the substance of the advice given or the purpose of the borrowing except for the handwritten words "Set up &amp; Expand the business".</a:t>
            </a:r>
          </a:p>
          <a:p>
            <a:endParaRPr lang="en-AU" sz="2000" b="1" dirty="0">
              <a:effectLst/>
              <a:latin typeface="Arial Black" panose="020B0A04020102020204" pitchFamily="34" charset="0"/>
              <a:ea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1556" y="6056798"/>
            <a:ext cx="2185337" cy="770331"/>
          </a:xfrm>
          <a:prstGeom prst="rect">
            <a:avLst/>
          </a:prstGeom>
        </p:spPr>
      </p:pic>
      <p:pic>
        <p:nvPicPr>
          <p:cNvPr id="7" name="Picture 6"/>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673373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156893" y="5780452"/>
            <a:ext cx="1008070" cy="1064542"/>
          </a:xfrm>
          <a:prstGeom prst="rect">
            <a:avLst/>
          </a:prstGeom>
          <a:solidFill>
            <a:schemeClr val="accent6">
              <a:lumMod val="40000"/>
              <a:lumOff val="60000"/>
            </a:schemeClr>
          </a:solidFill>
          <a:ln w="57150">
            <a:solidFill>
              <a:schemeClr val="tx1"/>
            </a:solidFill>
          </a:ln>
        </p:spPr>
      </p:pic>
      <p:sp>
        <p:nvSpPr>
          <p:cNvPr id="6" name="TextBox 5">
            <a:extLst>
              <a:ext uri="{FF2B5EF4-FFF2-40B4-BE49-F238E27FC236}">
                <a16:creationId xmlns="" xmlns:a16="http://schemas.microsoft.com/office/drawing/2014/main" id="{F8E5905A-99D1-4C9F-BC5B-96B8A895E945}"/>
              </a:ext>
            </a:extLst>
          </p:cNvPr>
          <p:cNvSpPr txBox="1"/>
          <p:nvPr/>
        </p:nvSpPr>
        <p:spPr>
          <a:xfrm>
            <a:off x="1" y="712603"/>
            <a:ext cx="12164962" cy="4093428"/>
          </a:xfrm>
          <a:prstGeom prst="rect">
            <a:avLst/>
          </a:prstGeom>
          <a:noFill/>
        </p:spPr>
        <p:txBody>
          <a:bodyPr wrap="square">
            <a:spAutoFit/>
          </a:bodyPr>
          <a:lstStyle/>
          <a:p>
            <a:r>
              <a:rPr lang="en-GB" sz="2000" b="1" u="sng" dirty="0">
                <a:solidFill>
                  <a:schemeClr val="bg1"/>
                </a:solidFill>
                <a:latin typeface="Arial Black" panose="020B0A04020102020204" pitchFamily="34" charset="0"/>
                <a:ea typeface="Times New Roman" panose="02020603050405020304" pitchFamily="18" charset="0"/>
              </a:rPr>
              <a:t>7</a:t>
            </a:r>
            <a:r>
              <a:rPr lang="en-GB" sz="2000" b="1" u="sng" dirty="0">
                <a:solidFill>
                  <a:schemeClr val="bg1"/>
                </a:solidFill>
                <a:effectLst/>
                <a:latin typeface="Arial Black" panose="020B0A04020102020204" pitchFamily="34" charset="0"/>
                <a:ea typeface="Times New Roman" panose="02020603050405020304" pitchFamily="18" charset="0"/>
              </a:rPr>
              <a:t>. </a:t>
            </a:r>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High Court – Asset based lending and Accountants/Solicitors Certificates</a:t>
            </a:r>
            <a:endParaRPr lang="en-GB" sz="2000" b="1" u="sng" dirty="0">
              <a:solidFill>
                <a:schemeClr val="bg1"/>
              </a:solidFill>
              <a:effectLst/>
              <a:latin typeface="Arial Black" panose="020B0A04020102020204" pitchFamily="34" charset="0"/>
              <a:ea typeface="Times New Roman" panose="02020603050405020304" pitchFamily="18" charset="0"/>
            </a:endParaRPr>
          </a:p>
          <a:p>
            <a:endParaRPr lang="en-GB" sz="2000" b="1" u="sng" dirty="0">
              <a:solidFill>
                <a:schemeClr val="bg1"/>
              </a:solidFill>
              <a:latin typeface="Arial Black" panose="020B0A04020102020204" pitchFamily="34" charset="0"/>
              <a:ea typeface="Times New Roman" panose="02020603050405020304" pitchFamily="18" charset="0"/>
            </a:endParaRPr>
          </a:p>
          <a:p>
            <a:r>
              <a:rPr lang="en-GB" sz="2000" b="1" dirty="0">
                <a:solidFill>
                  <a:schemeClr val="bg1"/>
                </a:solidFill>
                <a:effectLst/>
                <a:latin typeface="Arial Black" panose="020B0A04020102020204" pitchFamily="34" charset="0"/>
                <a:ea typeface="Times New Roman" panose="02020603050405020304" pitchFamily="18" charset="0"/>
              </a:rPr>
              <a:t>STUBBINGS v JAMS 2 PTY LTD &amp; ORS [2022] HCA 6  </a:t>
            </a:r>
          </a:p>
          <a:p>
            <a:endParaRPr lang="en-GB" sz="2000" b="1" dirty="0">
              <a:solidFill>
                <a:schemeClr val="bg1"/>
              </a:solidFill>
              <a:effectLst/>
              <a:latin typeface="Arial Black" panose="020B0A04020102020204" pitchFamily="34" charset="0"/>
              <a:ea typeface="Times New Roman" panose="02020603050405020304" pitchFamily="18" charset="0"/>
            </a:endParaRPr>
          </a:p>
          <a:p>
            <a:r>
              <a:rPr lang="en-GB" sz="2000" b="1" i="1" dirty="0">
                <a:solidFill>
                  <a:schemeClr val="bg1"/>
                </a:solidFill>
                <a:effectLst/>
                <a:latin typeface="Arial Black" panose="020B0A04020102020204" pitchFamily="34" charset="0"/>
                <a:ea typeface="Times New Roman" panose="02020603050405020304" pitchFamily="18" charset="0"/>
              </a:rPr>
              <a:t>94 In the circumstances, the lenders' conduct (through Mr </a:t>
            </a:r>
            <a:r>
              <a:rPr lang="en-GB" sz="2000" b="1" i="1" dirty="0" err="1">
                <a:solidFill>
                  <a:schemeClr val="bg1"/>
                </a:solidFill>
                <a:effectLst/>
                <a:latin typeface="Arial Black" panose="020B0A04020102020204" pitchFamily="34" charset="0"/>
                <a:ea typeface="Times New Roman" panose="02020603050405020304" pitchFamily="18" charset="0"/>
              </a:rPr>
              <a:t>Jeruzalski</a:t>
            </a:r>
            <a:r>
              <a:rPr lang="en-GB" sz="2000" b="1" i="1" dirty="0">
                <a:solidFill>
                  <a:schemeClr val="bg1"/>
                </a:solidFill>
                <a:effectLst/>
                <a:latin typeface="Arial Black" panose="020B0A04020102020204" pitchFamily="34" charset="0"/>
                <a:ea typeface="Times New Roman" panose="02020603050405020304" pitchFamily="18" charset="0"/>
              </a:rPr>
              <a:t>) amounted to </a:t>
            </a:r>
            <a:r>
              <a:rPr lang="en-GB" sz="2000" b="1" i="1" dirty="0">
                <a:solidFill>
                  <a:schemeClr val="bg1"/>
                </a:solidFill>
                <a:effectLst/>
                <a:highlight>
                  <a:srgbClr val="FFFF00"/>
                </a:highlight>
                <a:latin typeface="Arial Black" panose="020B0A04020102020204" pitchFamily="34" charset="0"/>
                <a:ea typeface="Times New Roman" panose="02020603050405020304" pitchFamily="18" charset="0"/>
              </a:rPr>
              <a:t>unconscientious taking advantage of Mr </a:t>
            </a:r>
            <a:r>
              <a:rPr lang="en-GB" sz="2000" b="1" i="1" dirty="0" err="1">
                <a:solidFill>
                  <a:schemeClr val="bg1"/>
                </a:solidFill>
                <a:effectLst/>
                <a:highlight>
                  <a:srgbClr val="FFFF00"/>
                </a:highlight>
                <a:latin typeface="Arial Black" panose="020B0A04020102020204" pitchFamily="34" charset="0"/>
                <a:ea typeface="Times New Roman" panose="02020603050405020304" pitchFamily="18" charset="0"/>
              </a:rPr>
              <a:t>Stubbings</a:t>
            </a:r>
            <a:r>
              <a:rPr lang="en-GB" sz="2000" b="1" i="1" dirty="0">
                <a:solidFill>
                  <a:schemeClr val="bg1"/>
                </a:solidFill>
                <a:effectLst/>
                <a:highlight>
                  <a:srgbClr val="FFFF00"/>
                </a:highlight>
                <a:latin typeface="Arial Black" panose="020B0A04020102020204" pitchFamily="34" charset="0"/>
                <a:ea typeface="Times New Roman" panose="02020603050405020304" pitchFamily="18" charset="0"/>
              </a:rPr>
              <a:t>' special disadvantage[124] – there was a "lack of assistance or explanation where assistance or explanation [was] necessary"[125]. The lenders are fixed with the knowledge that they deliberately avoided, including that Mr </a:t>
            </a:r>
            <a:r>
              <a:rPr lang="en-GB" sz="2000" b="1" i="1" dirty="0" err="1">
                <a:solidFill>
                  <a:schemeClr val="bg1"/>
                </a:solidFill>
                <a:effectLst/>
                <a:highlight>
                  <a:srgbClr val="FFFF00"/>
                </a:highlight>
                <a:latin typeface="Arial Black" panose="020B0A04020102020204" pitchFamily="34" charset="0"/>
                <a:ea typeface="Times New Roman" panose="02020603050405020304" pitchFamily="18" charset="0"/>
              </a:rPr>
              <a:t>Stubbings</a:t>
            </a:r>
            <a:r>
              <a:rPr lang="en-GB" sz="2000" b="1" i="1" dirty="0">
                <a:solidFill>
                  <a:schemeClr val="bg1"/>
                </a:solidFill>
                <a:effectLst/>
                <a:highlight>
                  <a:srgbClr val="FFFF00"/>
                </a:highlight>
                <a:latin typeface="Arial Black" panose="020B0A04020102020204" pitchFamily="34" charset="0"/>
                <a:ea typeface="Times New Roman" panose="02020603050405020304" pitchFamily="18" charset="0"/>
              </a:rPr>
              <a:t> was effectively unemployed, had no regular income and fundamentally misunderstood the transaction</a:t>
            </a:r>
            <a:r>
              <a:rPr lang="en-GB" sz="2000" b="1" i="1" dirty="0">
                <a:solidFill>
                  <a:schemeClr val="bg1"/>
                </a:solidFill>
                <a:effectLst/>
                <a:latin typeface="Arial Black" panose="020B0A04020102020204" pitchFamily="34" charset="0"/>
                <a:ea typeface="Times New Roman" panose="02020603050405020304" pitchFamily="18" charset="0"/>
              </a:rPr>
              <a:t>[126]. In all the circumstances, the lenders' conduct in respect of Mr </a:t>
            </a:r>
            <a:r>
              <a:rPr lang="en-GB" sz="2000" b="1" i="1" dirty="0" err="1">
                <a:solidFill>
                  <a:schemeClr val="bg1"/>
                </a:solidFill>
                <a:effectLst/>
                <a:latin typeface="Arial Black" panose="020B0A04020102020204" pitchFamily="34" charset="0"/>
                <a:ea typeface="Times New Roman" panose="02020603050405020304" pitchFamily="18" charset="0"/>
              </a:rPr>
              <a:t>Stubbings</a:t>
            </a:r>
            <a:r>
              <a:rPr lang="en-GB" sz="2000" b="1" i="1" dirty="0">
                <a:solidFill>
                  <a:schemeClr val="bg1"/>
                </a:solidFill>
                <a:effectLst/>
                <a:latin typeface="Arial Black" panose="020B0A04020102020204" pitchFamily="34" charset="0"/>
                <a:ea typeface="Times New Roman" panose="02020603050405020304" pitchFamily="18" charset="0"/>
              </a:rPr>
              <a:t> was unconscionable contrary to the prohibition in s 12CB of the ASIC Act and unconscionable in equity.</a:t>
            </a:r>
          </a:p>
          <a:p>
            <a:endParaRPr lang="en-AU" sz="2000" b="1" dirty="0">
              <a:effectLst/>
              <a:latin typeface="Arial Black" panose="020B0A04020102020204" pitchFamily="34" charset="0"/>
              <a:ea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1556" y="6074663"/>
            <a:ext cx="2185337" cy="770331"/>
          </a:xfrm>
          <a:prstGeom prst="rect">
            <a:avLst/>
          </a:prstGeom>
        </p:spPr>
      </p:pic>
      <p:pic>
        <p:nvPicPr>
          <p:cNvPr id="7" name="Picture 6"/>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708092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156893" y="5780452"/>
            <a:ext cx="1008070" cy="1064542"/>
          </a:xfrm>
          <a:prstGeom prst="rect">
            <a:avLst/>
          </a:prstGeom>
          <a:solidFill>
            <a:schemeClr val="accent6">
              <a:lumMod val="40000"/>
              <a:lumOff val="60000"/>
            </a:schemeClr>
          </a:solidFill>
          <a:ln w="57150">
            <a:solidFill>
              <a:schemeClr val="tx1"/>
            </a:solidFill>
          </a:ln>
        </p:spPr>
      </p:pic>
      <p:sp>
        <p:nvSpPr>
          <p:cNvPr id="6" name="TextBox 5">
            <a:extLst>
              <a:ext uri="{FF2B5EF4-FFF2-40B4-BE49-F238E27FC236}">
                <a16:creationId xmlns="" xmlns:a16="http://schemas.microsoft.com/office/drawing/2014/main" id="{F8E5905A-99D1-4C9F-BC5B-96B8A895E945}"/>
              </a:ext>
            </a:extLst>
          </p:cNvPr>
          <p:cNvSpPr txBox="1"/>
          <p:nvPr/>
        </p:nvSpPr>
        <p:spPr>
          <a:xfrm>
            <a:off x="1" y="712603"/>
            <a:ext cx="12164962" cy="3970318"/>
          </a:xfrm>
          <a:prstGeom prst="rect">
            <a:avLst/>
          </a:prstGeom>
          <a:noFill/>
        </p:spPr>
        <p:txBody>
          <a:bodyPr wrap="square">
            <a:spAutoFit/>
          </a:bodyPr>
          <a:lstStyle/>
          <a:p>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endParaRPr lang="en-GB" sz="2000" b="1" u="sng" dirty="0">
              <a:solidFill>
                <a:schemeClr val="bg1"/>
              </a:solidFill>
              <a:effectLst/>
              <a:latin typeface="Arial Black" panose="020B0A04020102020204" pitchFamily="34" charset="0"/>
              <a:ea typeface="Times New Roman" panose="02020603050405020304" pitchFamily="18" charset="0"/>
            </a:endParaRPr>
          </a:p>
          <a:p>
            <a:endParaRPr lang="en-GB" sz="2000" b="1" u="sng" dirty="0">
              <a:solidFill>
                <a:schemeClr val="bg1"/>
              </a:solidFill>
              <a:effectLst/>
              <a:latin typeface="Arial Black" panose="020B0A04020102020204" pitchFamily="34" charset="0"/>
              <a:ea typeface="Times New Roman" panose="02020603050405020304" pitchFamily="18" charset="0"/>
            </a:endParaRPr>
          </a:p>
          <a:p>
            <a:endParaRPr lang="en-GB" sz="2000" b="1" u="sng" dirty="0">
              <a:solidFill>
                <a:schemeClr val="bg1"/>
              </a:solidFill>
              <a:latin typeface="Arial Black" panose="020B0A04020102020204" pitchFamily="34" charset="0"/>
              <a:ea typeface="Times New Roman" panose="02020603050405020304" pitchFamily="18" charset="0"/>
            </a:endParaRPr>
          </a:p>
          <a:p>
            <a:r>
              <a:rPr lang="en-GB" sz="2000" b="1" u="sng" dirty="0">
                <a:solidFill>
                  <a:schemeClr val="bg1"/>
                </a:solidFill>
                <a:effectLst/>
                <a:latin typeface="Arial Black" panose="020B0A04020102020204" pitchFamily="34" charset="0"/>
                <a:ea typeface="Times New Roman" panose="02020603050405020304" pitchFamily="18" charset="0"/>
              </a:rPr>
              <a:t>588GAA of the Corporations Act</a:t>
            </a:r>
          </a:p>
          <a:p>
            <a:r>
              <a:rPr lang="en-GB" sz="2000" b="1" u="sng" dirty="0">
                <a:solidFill>
                  <a:schemeClr val="bg1"/>
                </a:solidFill>
                <a:effectLst/>
                <a:latin typeface="Arial Black" panose="020B0A04020102020204" pitchFamily="34" charset="0"/>
                <a:ea typeface="Times New Roman" panose="02020603050405020304" pitchFamily="18" charset="0"/>
              </a:rPr>
              <a:t>Object of this Subdivision</a:t>
            </a:r>
          </a:p>
          <a:p>
            <a:endParaRPr lang="en-GB" sz="2000" b="1" dirty="0">
              <a:solidFill>
                <a:schemeClr val="bg1"/>
              </a:solidFill>
              <a:effectLst/>
              <a:latin typeface="Arial Black" panose="020B0A04020102020204" pitchFamily="34" charset="0"/>
              <a:ea typeface="Times New Roman" panose="02020603050405020304" pitchFamily="18" charset="0"/>
            </a:endParaRPr>
          </a:p>
          <a:p>
            <a:r>
              <a:rPr lang="en-GB" sz="2800" b="1" i="1" dirty="0">
                <a:solidFill>
                  <a:schemeClr val="bg1"/>
                </a:solidFill>
                <a:effectLst/>
                <a:latin typeface="Arial Black" panose="020B0A04020102020204" pitchFamily="34" charset="0"/>
                <a:ea typeface="Times New Roman" panose="02020603050405020304" pitchFamily="18" charset="0"/>
              </a:rPr>
              <a:t>The object of this Subdivision is to deter the practice (which may form part of the activity sometimes called </a:t>
            </a:r>
            <a:r>
              <a:rPr lang="en-GB" sz="2800" b="1" i="1" dirty="0" err="1">
                <a:solidFill>
                  <a:schemeClr val="bg1"/>
                </a:solidFill>
                <a:effectLst/>
                <a:highlight>
                  <a:srgbClr val="FFFF00"/>
                </a:highlight>
                <a:latin typeface="Arial Black" panose="020B0A04020102020204" pitchFamily="34" charset="0"/>
                <a:ea typeface="Times New Roman" panose="02020603050405020304" pitchFamily="18" charset="0"/>
              </a:rPr>
              <a:t>phoenixing</a:t>
            </a:r>
            <a:r>
              <a:rPr lang="en-GB" sz="2800" b="1" i="1" dirty="0">
                <a:solidFill>
                  <a:schemeClr val="bg1"/>
                </a:solidFill>
                <a:effectLst/>
                <a:latin typeface="Arial Black" panose="020B0A04020102020204" pitchFamily="34" charset="0"/>
                <a:ea typeface="Times New Roman" panose="02020603050405020304" pitchFamily="18" charset="0"/>
              </a:rPr>
              <a:t>) of disposing of a company's assets to avoid the company's obligations to its creditors.</a:t>
            </a:r>
          </a:p>
          <a:p>
            <a:endParaRPr lang="en-AU" sz="2000" b="1" dirty="0">
              <a:effectLst/>
              <a:latin typeface="Arial Black" panose="020B0A04020102020204" pitchFamily="34" charset="0"/>
              <a:ea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4304" y="6074663"/>
            <a:ext cx="2185337" cy="770331"/>
          </a:xfrm>
          <a:prstGeom prst="rect">
            <a:avLst/>
          </a:prstGeom>
        </p:spPr>
      </p:pic>
      <p:pic>
        <p:nvPicPr>
          <p:cNvPr id="7" name="Picture 6"/>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9234943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0027"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577040"/>
            <a:ext cx="12192001" cy="5316840"/>
          </a:xfrm>
          <a:prstGeom prst="rect">
            <a:avLst/>
          </a:prstGeom>
          <a:noFill/>
        </p:spPr>
        <p:txBody>
          <a:bodyPr wrap="square" rtlCol="0">
            <a:spAutoFit/>
          </a:bodyPr>
          <a:lstStyle/>
          <a:p>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endParaRPr lang="en-GB" sz="2000" b="1" u="sng" dirty="0">
              <a:solidFill>
                <a:schemeClr val="bg1"/>
              </a:solidFill>
              <a:effectLst/>
              <a:latin typeface="Arial Black" panose="020B0A04020102020204" pitchFamily="34" charset="0"/>
              <a:ea typeface="Times New Roman" panose="02020603050405020304" pitchFamily="18" charset="0"/>
            </a:endParaRPr>
          </a:p>
          <a:p>
            <a:pPr defTabSz="129982">
              <a:lnSpc>
                <a:spcPct val="150000"/>
              </a:lnSpc>
            </a:pPr>
            <a:r>
              <a:rPr lang="en-GB" sz="2000" b="1" u="sng" dirty="0">
                <a:solidFill>
                  <a:prstClr val="black"/>
                </a:solidFill>
                <a:latin typeface="Arial Black" panose="020B0A04020102020204" pitchFamily="34" charset="0"/>
              </a:rPr>
              <a:t>Treasury Laws Amendment (Combating Illegal Phoenixing) Act 2020</a:t>
            </a:r>
          </a:p>
          <a:p>
            <a:pPr defTabSz="129982">
              <a:lnSpc>
                <a:spcPct val="150000"/>
              </a:lnSpc>
            </a:pPr>
            <a:r>
              <a:rPr lang="en-AU" sz="2000" b="1" dirty="0">
                <a:solidFill>
                  <a:prstClr val="black"/>
                </a:solidFill>
                <a:latin typeface="Arial Black" panose="020B0A04020102020204" pitchFamily="34" charset="0"/>
              </a:rPr>
              <a:t>“</a:t>
            </a:r>
            <a:r>
              <a:rPr lang="en-AU" sz="2000" b="1" dirty="0">
                <a:solidFill>
                  <a:prstClr val="black"/>
                </a:solidFill>
                <a:highlight>
                  <a:srgbClr val="FFFF00"/>
                </a:highlight>
                <a:latin typeface="Arial Black" panose="020B0A04020102020204" pitchFamily="34" charset="0"/>
              </a:rPr>
              <a:t>enable the ASIC to make Orders </a:t>
            </a:r>
            <a:r>
              <a:rPr lang="en-AU" sz="2000" b="1" dirty="0">
                <a:solidFill>
                  <a:prstClr val="black"/>
                </a:solidFill>
                <a:latin typeface="Arial Black" panose="020B0A04020102020204" pitchFamily="34" charset="0"/>
              </a:rPr>
              <a:t>to recover, for the benefit of a company's creditors, company property disposed of or benefits received under a voidable creditor-defeating disposition”</a:t>
            </a:r>
          </a:p>
          <a:p>
            <a:pPr defTabSz="129982">
              <a:lnSpc>
                <a:spcPct val="150000"/>
              </a:lnSpc>
            </a:pPr>
            <a:endParaRPr lang="en-AU" sz="1100" b="1" dirty="0">
              <a:solidFill>
                <a:prstClr val="black"/>
              </a:solidFill>
              <a:latin typeface="Arial Black" panose="020B0A04020102020204" pitchFamily="34" charset="0"/>
              <a:hlinkClick r:id="rId4"/>
            </a:endParaRPr>
          </a:p>
          <a:p>
            <a:pPr defTabSz="129982">
              <a:lnSpc>
                <a:spcPct val="150000"/>
              </a:lnSpc>
            </a:pPr>
            <a:r>
              <a:rPr lang="en-AU" sz="1100" b="1" dirty="0">
                <a:solidFill>
                  <a:prstClr val="black"/>
                </a:solidFill>
                <a:latin typeface="Arial Black" panose="020B0A04020102020204" pitchFamily="34" charset="0"/>
                <a:hlinkClick r:id="rId4"/>
              </a:rPr>
              <a:t>https://asic.gov.au/for-finance-professionals/registered-liquidators/your-ongoing-obligations-as-a-registered-liquidator/asic-orders-about-creditor-defeating-dispositions/</a:t>
            </a:r>
            <a:r>
              <a:rPr lang="en-AU" sz="1100" b="1" dirty="0">
                <a:solidFill>
                  <a:prstClr val="black"/>
                </a:solidFill>
                <a:latin typeface="Arial Black" panose="020B0A04020102020204" pitchFamily="34" charset="0"/>
              </a:rPr>
              <a:t> </a:t>
            </a:r>
            <a:endParaRPr lang="en-AU" sz="1100" b="1" dirty="0">
              <a:solidFill>
                <a:prstClr val="black"/>
              </a:solidFill>
              <a:highlight>
                <a:srgbClr val="FFFF00"/>
              </a:highlight>
              <a:latin typeface="Arial Black" panose="020B0A04020102020204" pitchFamily="34" charset="0"/>
            </a:endParaRPr>
          </a:p>
          <a:p>
            <a:pPr defTabSz="129982">
              <a:lnSpc>
                <a:spcPct val="150000"/>
              </a:lnSpc>
            </a:pPr>
            <a:r>
              <a:rPr lang="en-GB" b="1" u="sng" dirty="0">
                <a:solidFill>
                  <a:prstClr val="black"/>
                </a:solidFill>
                <a:latin typeface="Arial Black" panose="020B0A04020102020204" pitchFamily="34" charset="0"/>
              </a:rPr>
              <a:t>Information Sheet 261 (INFO 261), issued in October 2021.</a:t>
            </a:r>
          </a:p>
          <a:p>
            <a:pPr defTabSz="129982">
              <a:lnSpc>
                <a:spcPct val="150000"/>
              </a:lnSpc>
            </a:pPr>
            <a:r>
              <a:rPr lang="en-GB" sz="2000" b="0" i="0" u="sng" dirty="0">
                <a:solidFill>
                  <a:srgbClr val="000000"/>
                </a:solidFill>
                <a:effectLst/>
                <a:latin typeface="Arial Black" panose="020B0A04020102020204" pitchFamily="34" charset="0"/>
              </a:rPr>
              <a:t>ASIC orders about creditor-defeating dispositions: Template request form</a:t>
            </a:r>
          </a:p>
          <a:p>
            <a:pPr defTabSz="129982">
              <a:lnSpc>
                <a:spcPct val="150000"/>
              </a:lnSpc>
            </a:pPr>
            <a:r>
              <a:rPr lang="en-GB" sz="2000" dirty="0">
                <a:solidFill>
                  <a:srgbClr val="000000"/>
                </a:solidFill>
                <a:highlight>
                  <a:srgbClr val="FFFF00"/>
                </a:highlight>
                <a:latin typeface="Arial Black" panose="020B0A04020102020204" pitchFamily="34" charset="0"/>
              </a:rPr>
              <a:t>Q9. What was the conduct of the person against whom you are requesting an order about the creditor-defeating disposition? </a:t>
            </a:r>
            <a:r>
              <a:rPr lang="en-GB" sz="2000" dirty="0">
                <a:solidFill>
                  <a:srgbClr val="000000"/>
                </a:solidFill>
                <a:latin typeface="Arial Black" panose="020B0A04020102020204" pitchFamily="34" charset="0"/>
              </a:rPr>
              <a:t>(s588FGAA(5)(b)</a:t>
            </a:r>
            <a:endParaRPr lang="en-GB" sz="2000" b="1" dirty="0">
              <a:solidFill>
                <a:prstClr val="black"/>
              </a:solidFill>
              <a:highlight>
                <a:srgbClr val="FFFF00"/>
              </a:highlight>
              <a:latin typeface="Arial Black" panose="020B0A04020102020204" pitchFamily="34" charset="0"/>
            </a:endParaRPr>
          </a:p>
          <a:p>
            <a:pPr defTabSz="129982">
              <a:lnSpc>
                <a:spcPct val="150000"/>
              </a:lnSpc>
            </a:pPr>
            <a:r>
              <a:rPr lang="en-AU" sz="1100" b="1" dirty="0">
                <a:solidFill>
                  <a:prstClr val="black"/>
                </a:solidFill>
                <a:latin typeface="Arial Black" panose="020B0A04020102020204" pitchFamily="34" charset="0"/>
                <a:hlinkClick r:id="rId5"/>
              </a:rPr>
              <a:t>https://view.officeapps.live.com/op/view.aspx?src=https%3A%2F%2Fdownload.asic.gov.au%2Fmedia%2Fms2bxh1n%2Finfo261-template-request-form-published-8-october-2021.docx&amp;wdOrigin=BROWSELINK</a:t>
            </a:r>
            <a:r>
              <a:rPr lang="en-AU" sz="1100" b="1" dirty="0">
                <a:solidFill>
                  <a:prstClr val="black"/>
                </a:solidFill>
                <a:latin typeface="Arial Black" panose="020B0A04020102020204" pitchFamily="34" charset="0"/>
              </a:rPr>
              <a:t> </a:t>
            </a:r>
          </a:p>
        </p:txBody>
      </p:sp>
      <p:pic>
        <p:nvPicPr>
          <p:cNvPr id="6" name="Picture 5"/>
          <p:cNvPicPr>
            <a:picLocks noChangeAspect="1"/>
          </p:cNvPicPr>
          <p:nvPr/>
        </p:nvPicPr>
        <p:blipFill>
          <a:blip r:embed="rId6"/>
          <a:stretch>
            <a:fillRect/>
          </a:stretch>
        </p:blipFill>
        <p:spPr>
          <a:xfrm>
            <a:off x="573684" y="0"/>
            <a:ext cx="10998137" cy="749873"/>
          </a:xfrm>
          <a:prstGeom prst="rect">
            <a:avLst/>
          </a:prstGeom>
        </p:spPr>
      </p:pic>
    </p:spTree>
    <p:extLst>
      <p:ext uri="{BB962C8B-B14F-4D97-AF65-F5344CB8AC3E}">
        <p14:creationId xmlns:p14="http://schemas.microsoft.com/office/powerpoint/2010/main" val="21153815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601190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577040"/>
            <a:ext cx="12192001" cy="5839227"/>
          </a:xfrm>
          <a:prstGeom prst="rect">
            <a:avLst/>
          </a:prstGeom>
          <a:noFill/>
        </p:spPr>
        <p:txBody>
          <a:bodyPr wrap="square" rtlCol="0">
            <a:spAutoFit/>
          </a:bodyPr>
          <a:lstStyle/>
          <a:p>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endParaRPr lang="en-GB" sz="2000" b="1" u="sng" dirty="0">
              <a:solidFill>
                <a:schemeClr val="bg1"/>
              </a:solidFill>
              <a:effectLst/>
              <a:latin typeface="Arial Black" panose="020B0A04020102020204" pitchFamily="34" charset="0"/>
              <a:ea typeface="Times New Roman" panose="02020603050405020304" pitchFamily="18" charset="0"/>
            </a:endParaRPr>
          </a:p>
          <a:p>
            <a:pPr defTabSz="129982">
              <a:lnSpc>
                <a:spcPct val="150000"/>
              </a:lnSpc>
            </a:pPr>
            <a:r>
              <a:rPr lang="en-GB" sz="2000" b="1" dirty="0">
                <a:solidFill>
                  <a:prstClr val="black"/>
                </a:solidFill>
                <a:latin typeface="Arial Black" panose="020B0A04020102020204" pitchFamily="34" charset="0"/>
              </a:rPr>
              <a:t>Compare to;</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u="sng" dirty="0">
                <a:solidFill>
                  <a:prstClr val="black"/>
                </a:solidFill>
                <a:latin typeface="Arial Black" panose="020B0A04020102020204" pitchFamily="34" charset="0"/>
              </a:rPr>
              <a:t>BANKRUPTCY ACT 1966 - SECT 139ZQ</a:t>
            </a:r>
          </a:p>
          <a:p>
            <a:pPr defTabSz="129982">
              <a:lnSpc>
                <a:spcPct val="150000"/>
              </a:lnSpc>
            </a:pPr>
            <a:r>
              <a:rPr lang="en-GB" sz="2000" b="1" i="1" dirty="0">
                <a:solidFill>
                  <a:prstClr val="black"/>
                </a:solidFill>
                <a:latin typeface="Arial Black" panose="020B0A04020102020204" pitchFamily="34" charset="0"/>
              </a:rPr>
              <a:t>             (1)  If a person has received any money  … as a result of a </a:t>
            </a:r>
            <a:r>
              <a:rPr lang="en-GB" sz="2000" b="1" i="1" u="sng" dirty="0">
                <a:solidFill>
                  <a:prstClr val="black"/>
                </a:solidFill>
                <a:latin typeface="Arial Black" panose="020B0A04020102020204" pitchFamily="34" charset="0"/>
              </a:rPr>
              <a:t>transaction that is void </a:t>
            </a:r>
            <a:r>
              <a:rPr lang="en-GB" sz="2000" b="1" i="1" dirty="0">
                <a:solidFill>
                  <a:prstClr val="black"/>
                </a:solidFill>
                <a:latin typeface="Arial Black" panose="020B0A04020102020204" pitchFamily="34" charset="0"/>
              </a:rPr>
              <a:t>against the trustee of a bankrupt under Division 3, </a:t>
            </a:r>
            <a:r>
              <a:rPr lang="en-GB" sz="2000" b="1" i="1" u="sng" dirty="0">
                <a:solidFill>
                  <a:prstClr val="black"/>
                </a:solidFill>
                <a:latin typeface="Arial Black" panose="020B0A04020102020204" pitchFamily="34" charset="0"/>
              </a:rPr>
              <a:t>the Official Receiver</a:t>
            </a:r>
            <a:r>
              <a:rPr lang="en-GB" sz="2000" b="1" i="1" dirty="0">
                <a:solidFill>
                  <a:prstClr val="black"/>
                </a:solidFill>
                <a:latin typeface="Arial Black" panose="020B0A04020102020204" pitchFamily="34" charset="0"/>
              </a:rPr>
              <a:t>:</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may require the person, by written notice </a:t>
            </a:r>
            <a:r>
              <a:rPr lang="en-GB" sz="2000" b="1" i="1" dirty="0">
                <a:solidFill>
                  <a:prstClr val="black"/>
                </a:solidFill>
                <a:latin typeface="Arial Black" panose="020B0A04020102020204" pitchFamily="34" charset="0"/>
              </a:rPr>
              <a:t>given to the person, </a:t>
            </a:r>
            <a:r>
              <a:rPr lang="en-GB" sz="2000" b="1" i="1" u="sng" dirty="0">
                <a:solidFill>
                  <a:prstClr val="black"/>
                </a:solidFill>
                <a:latin typeface="Arial Black" panose="020B0A04020102020204" pitchFamily="34" charset="0"/>
              </a:rPr>
              <a:t>to pay to the trustee </a:t>
            </a:r>
            <a:r>
              <a:rPr lang="en-GB" sz="2000" b="1" i="1" dirty="0">
                <a:solidFill>
                  <a:prstClr val="black"/>
                </a:solidFill>
                <a:latin typeface="Arial Black" panose="020B0A04020102020204" pitchFamily="34" charset="0"/>
              </a:rPr>
              <a:t>an amount equal to whichever of the following is applicable:</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latin typeface="Arial Black" panose="020B0A04020102020204" pitchFamily="34" charset="0"/>
              </a:rPr>
              <a:t>the money or the value of the property received</a:t>
            </a:r>
            <a:r>
              <a:rPr lang="en-GB" sz="2000" b="1" i="1" dirty="0">
                <a:solidFill>
                  <a:prstClr val="black"/>
                </a:solidFill>
                <a:latin typeface="Arial Black" panose="020B0A04020102020204" pitchFamily="34" charset="0"/>
              </a:rPr>
              <a:t>.</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u="sng" dirty="0">
                <a:solidFill>
                  <a:prstClr val="black"/>
                </a:solidFill>
                <a:latin typeface="Arial Black" panose="020B0A04020102020204" pitchFamily="34" charset="0"/>
              </a:rPr>
              <a:t>Personal Insolvency Regulator Newsletter - December 2021</a:t>
            </a:r>
          </a:p>
          <a:p>
            <a:pPr defTabSz="129982">
              <a:lnSpc>
                <a:spcPct val="150000"/>
              </a:lnSpc>
            </a:pPr>
            <a:r>
              <a:rPr lang="en-GB" sz="2000" b="1" i="1" dirty="0">
                <a:solidFill>
                  <a:prstClr val="black"/>
                </a:solidFill>
                <a:latin typeface="Arial Black" panose="020B0A04020102020204" pitchFamily="34" charset="0"/>
              </a:rPr>
              <a:t>Section 139ZQ notice evidence for a section 121 claim</a:t>
            </a:r>
          </a:p>
          <a:p>
            <a:pPr defTabSz="129982">
              <a:lnSpc>
                <a:spcPct val="150000"/>
              </a:lnSpc>
            </a:pPr>
            <a:r>
              <a:rPr lang="en-AU" sz="1000" b="1" i="1" dirty="0">
                <a:solidFill>
                  <a:prstClr val="black"/>
                </a:solidFill>
                <a:latin typeface="Arial Black" panose="020B0A04020102020204" pitchFamily="34" charset="0"/>
                <a:hlinkClick r:id="rId3"/>
              </a:rPr>
              <a:t>https://www.afsa.gov.au/about-us/newsroom/december-21-pir/section-139zq-notice-evidence-section-121-claim</a:t>
            </a:r>
            <a:r>
              <a:rPr lang="en-AU" sz="1000" b="1" i="1" dirty="0">
                <a:solidFill>
                  <a:prstClr val="black"/>
                </a:solidFill>
                <a:latin typeface="Arial Black" panose="020B0A04020102020204" pitchFamily="34" charset="0"/>
              </a:rPr>
              <a:t>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16521" y="6087669"/>
            <a:ext cx="2185337" cy="770331"/>
          </a:xfrm>
          <a:prstGeom prst="rect">
            <a:avLst/>
          </a:prstGeom>
        </p:spPr>
      </p:pic>
      <p:pic>
        <p:nvPicPr>
          <p:cNvPr id="6" name="Picture 5"/>
          <p:cNvPicPr>
            <a:picLocks noChangeAspect="1"/>
          </p:cNvPicPr>
          <p:nvPr/>
        </p:nvPicPr>
        <p:blipFill>
          <a:blip r:embed="rId5"/>
          <a:stretch>
            <a:fillRect/>
          </a:stretch>
        </p:blipFill>
        <p:spPr>
          <a:xfrm>
            <a:off x="573684" y="0"/>
            <a:ext cx="10998137" cy="749873"/>
          </a:xfrm>
          <a:prstGeom prst="rect">
            <a:avLst/>
          </a:prstGeom>
        </p:spPr>
      </p:pic>
    </p:spTree>
    <p:extLst>
      <p:ext uri="{BB962C8B-B14F-4D97-AF65-F5344CB8AC3E}">
        <p14:creationId xmlns:p14="http://schemas.microsoft.com/office/powerpoint/2010/main" val="26138929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6002303"/>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69742" y="671691"/>
            <a:ext cx="12192001" cy="5878532"/>
          </a:xfrm>
          <a:prstGeom prst="rect">
            <a:avLst/>
          </a:prstGeom>
          <a:noFill/>
        </p:spPr>
        <p:txBody>
          <a:bodyPr wrap="square" rtlCol="0">
            <a:spAutoFit/>
          </a:bodyPr>
          <a:lstStyle/>
          <a:p>
            <a:r>
              <a:rPr lang="en-GB" sz="24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endParaRPr lang="en-GB" sz="2400" b="1" u="sng" dirty="0">
              <a:solidFill>
                <a:schemeClr val="bg1"/>
              </a:solidFill>
              <a:effectLst/>
              <a:latin typeface="Arial Black" panose="020B0A04020102020204" pitchFamily="34" charset="0"/>
              <a:ea typeface="Times New Roman" panose="02020603050405020304" pitchFamily="18" charset="0"/>
            </a:endParaRPr>
          </a:p>
          <a:p>
            <a:endParaRPr lang="en-AU" sz="2000" b="1" u="sng" dirty="0">
              <a:solidFill>
                <a:schemeClr val="bg1"/>
              </a:solidFill>
              <a:latin typeface="Arial Black" panose="020B0A04020102020204" pitchFamily="34" charset="0"/>
            </a:endParaRPr>
          </a:p>
          <a:p>
            <a:r>
              <a:rPr lang="en-AU" sz="2000" b="1" u="sng" dirty="0">
                <a:solidFill>
                  <a:schemeClr val="bg1"/>
                </a:solidFill>
                <a:latin typeface="Arial Black" panose="020B0A04020102020204" pitchFamily="34" charset="0"/>
              </a:rPr>
              <a:t>Corporations Act; Section 588FDB “</a:t>
            </a:r>
            <a:r>
              <a:rPr lang="en-GB" sz="2000" b="1" u="sng" dirty="0">
                <a:solidFill>
                  <a:schemeClr val="bg1"/>
                </a:solidFill>
                <a:latin typeface="Arial Black" panose="020B0A04020102020204" pitchFamily="34" charset="0"/>
              </a:rPr>
              <a:t>Creditor-defeating disposition”</a:t>
            </a:r>
          </a:p>
          <a:p>
            <a:endParaRPr lang="en-GB" sz="2000" b="1" i="1" u="sng" dirty="0">
              <a:solidFill>
                <a:schemeClr val="bg1"/>
              </a:solidFill>
              <a:latin typeface="Arial Black" panose="020B0A04020102020204" pitchFamily="34" charset="0"/>
            </a:endParaRPr>
          </a:p>
          <a:p>
            <a:pPr marL="457200" indent="-457200">
              <a:buAutoNum type="arabicParenBoth"/>
            </a:pPr>
            <a:r>
              <a:rPr lang="en-GB" sz="2000" b="1" i="1" dirty="0">
                <a:solidFill>
                  <a:schemeClr val="bg1"/>
                </a:solidFill>
                <a:latin typeface="Arial Black" panose="020B0A04020102020204" pitchFamily="34" charset="0"/>
              </a:rPr>
              <a:t>A disposition of property of a company is a creditor-defeating</a:t>
            </a:r>
          </a:p>
          <a:p>
            <a:r>
              <a:rPr lang="en-GB" sz="2000" b="1" i="1" dirty="0">
                <a:solidFill>
                  <a:schemeClr val="bg1"/>
                </a:solidFill>
                <a:latin typeface="Arial Black" panose="020B0A04020102020204" pitchFamily="34" charset="0"/>
              </a:rPr>
              <a:t>disposition if: </a:t>
            </a:r>
          </a:p>
          <a:p>
            <a:r>
              <a:rPr lang="en-GB" sz="2000" b="1" i="1" dirty="0">
                <a:solidFill>
                  <a:schemeClr val="bg1"/>
                </a:solidFill>
                <a:latin typeface="Arial Black" panose="020B0A04020102020204" pitchFamily="34" charset="0"/>
              </a:rPr>
              <a:t>(a) the </a:t>
            </a:r>
            <a:r>
              <a:rPr lang="en-GB" sz="2000" b="1" i="1" u="sng" dirty="0">
                <a:solidFill>
                  <a:schemeClr val="bg1"/>
                </a:solidFill>
                <a:highlight>
                  <a:srgbClr val="FFFF00"/>
                </a:highlight>
                <a:latin typeface="Arial Black" panose="020B0A04020102020204" pitchFamily="34" charset="0"/>
              </a:rPr>
              <a:t>consideration payable </a:t>
            </a:r>
            <a:r>
              <a:rPr lang="en-GB" sz="2000" b="1" i="1" dirty="0">
                <a:solidFill>
                  <a:schemeClr val="bg1"/>
                </a:solidFill>
                <a:latin typeface="Arial Black" panose="020B0A04020102020204" pitchFamily="34" charset="0"/>
              </a:rPr>
              <a:t>to the company</a:t>
            </a:r>
          </a:p>
          <a:p>
            <a:r>
              <a:rPr lang="en-GB" sz="2000" b="1" i="1" dirty="0">
                <a:solidFill>
                  <a:schemeClr val="bg1"/>
                </a:solidFill>
                <a:latin typeface="Arial Black" panose="020B0A04020102020204" pitchFamily="34" charset="0"/>
              </a:rPr>
              <a:t>for the disposition </a:t>
            </a:r>
            <a:r>
              <a:rPr lang="en-GB" sz="2000" b="1" i="1" u="sng" dirty="0">
                <a:solidFill>
                  <a:schemeClr val="bg1"/>
                </a:solidFill>
                <a:highlight>
                  <a:srgbClr val="FFFF00"/>
                </a:highlight>
                <a:latin typeface="Arial Black" panose="020B0A04020102020204" pitchFamily="34" charset="0"/>
              </a:rPr>
              <a:t>was less than the lesser of the following</a:t>
            </a:r>
            <a:r>
              <a:rPr lang="en-GB" sz="2000" b="1" i="1" dirty="0">
                <a:solidFill>
                  <a:schemeClr val="bg1"/>
                </a:solidFill>
                <a:highlight>
                  <a:srgbClr val="FFFF00"/>
                </a:highlight>
                <a:latin typeface="Arial Black" panose="020B0A04020102020204" pitchFamily="34" charset="0"/>
              </a:rPr>
              <a:t> </a:t>
            </a:r>
            <a:r>
              <a:rPr lang="en-GB" sz="2000" b="1" i="1" dirty="0">
                <a:solidFill>
                  <a:schemeClr val="bg1"/>
                </a:solidFill>
                <a:latin typeface="Arial Black" panose="020B0A04020102020204" pitchFamily="34" charset="0"/>
              </a:rPr>
              <a:t>at the time</a:t>
            </a:r>
          </a:p>
          <a:p>
            <a:r>
              <a:rPr lang="en-GB" sz="2000" b="1" i="1" dirty="0">
                <a:solidFill>
                  <a:schemeClr val="bg1"/>
                </a:solidFill>
                <a:latin typeface="Arial Black" panose="020B0A04020102020204" pitchFamily="34" charset="0"/>
              </a:rPr>
              <a:t>the relevant agreement … was made ... :</a:t>
            </a:r>
          </a:p>
          <a:p>
            <a:pPr marL="514350" indent="-514350">
              <a:buAutoNum type="romanLcParenBoth"/>
            </a:pPr>
            <a:r>
              <a:rPr lang="en-GB" sz="2000" b="1" i="1" u="sng" dirty="0">
                <a:solidFill>
                  <a:schemeClr val="bg1"/>
                </a:solidFill>
                <a:latin typeface="Arial Black" panose="020B0A04020102020204" pitchFamily="34" charset="0"/>
              </a:rPr>
              <a:t>the market value of the property</a:t>
            </a:r>
            <a:r>
              <a:rPr lang="en-GB" sz="2000" b="1" i="1" dirty="0">
                <a:solidFill>
                  <a:schemeClr val="bg1"/>
                </a:solidFill>
                <a:latin typeface="Arial Black" panose="020B0A04020102020204" pitchFamily="34" charset="0"/>
              </a:rPr>
              <a:t>;</a:t>
            </a:r>
          </a:p>
          <a:p>
            <a:pPr marL="514350" indent="-514350">
              <a:buAutoNum type="romanLcParenBoth"/>
            </a:pPr>
            <a:r>
              <a:rPr lang="en-GB" sz="2000" b="1" i="1" u="sng" dirty="0">
                <a:solidFill>
                  <a:schemeClr val="bg1"/>
                </a:solidFill>
                <a:latin typeface="Arial Black" panose="020B0A04020102020204" pitchFamily="34" charset="0"/>
              </a:rPr>
              <a:t>the best price that was reasonably obtainable for the property, </a:t>
            </a:r>
            <a:r>
              <a:rPr lang="en-GB" sz="2000" b="1" i="1" u="sng" dirty="0">
                <a:solidFill>
                  <a:schemeClr val="bg1"/>
                </a:solidFill>
                <a:highlight>
                  <a:srgbClr val="FFFF00"/>
                </a:highlight>
                <a:latin typeface="Arial Black" panose="020B0A04020102020204" pitchFamily="34" charset="0"/>
              </a:rPr>
              <a:t>having regard to the circumstances existing at that time</a:t>
            </a:r>
            <a:r>
              <a:rPr lang="en-GB" sz="2000" b="1" i="1" dirty="0">
                <a:solidFill>
                  <a:schemeClr val="bg1"/>
                </a:solidFill>
                <a:highlight>
                  <a:srgbClr val="FFFF00"/>
                </a:highlight>
                <a:latin typeface="Arial Black" panose="020B0A04020102020204" pitchFamily="34" charset="0"/>
              </a:rPr>
              <a:t>; </a:t>
            </a:r>
            <a:r>
              <a:rPr lang="en-GB" sz="2000" b="1" i="1" dirty="0">
                <a:solidFill>
                  <a:schemeClr val="bg1"/>
                </a:solidFill>
                <a:latin typeface="Arial Black" panose="020B0A04020102020204" pitchFamily="34" charset="0"/>
              </a:rPr>
              <a:t>and …</a:t>
            </a:r>
          </a:p>
          <a:p>
            <a:r>
              <a:rPr lang="en-GB" sz="2000" b="1" i="1" dirty="0">
                <a:solidFill>
                  <a:schemeClr val="bg1"/>
                </a:solidFill>
                <a:latin typeface="Arial Black" panose="020B0A04020102020204" pitchFamily="34" charset="0"/>
              </a:rPr>
              <a:t>(b)  the disposition has the effect of:</a:t>
            </a:r>
          </a:p>
          <a:p>
            <a:r>
              <a:rPr lang="en-GB" sz="2000" b="1" i="1" dirty="0">
                <a:solidFill>
                  <a:schemeClr val="bg1"/>
                </a:solidFill>
                <a:latin typeface="Arial Black" panose="020B0A04020102020204" pitchFamily="34" charset="0"/>
              </a:rPr>
              <a:t>                              (i)  </a:t>
            </a:r>
            <a:r>
              <a:rPr lang="en-GB" sz="2000" b="1" i="1" u="sng" dirty="0">
                <a:solidFill>
                  <a:schemeClr val="bg1"/>
                </a:solidFill>
                <a:latin typeface="Arial Black" panose="020B0A04020102020204" pitchFamily="34" charset="0"/>
              </a:rPr>
              <a:t>preventing the property from becoming available for the benefit of the company's creditors </a:t>
            </a:r>
            <a:r>
              <a:rPr lang="en-GB" sz="2000" b="1" i="1" dirty="0">
                <a:solidFill>
                  <a:schemeClr val="bg1"/>
                </a:solidFill>
                <a:latin typeface="Arial Black" panose="020B0A04020102020204" pitchFamily="34" charset="0"/>
              </a:rPr>
              <a:t>in the winding-up of the company; or</a:t>
            </a:r>
          </a:p>
          <a:p>
            <a:r>
              <a:rPr lang="en-GB" sz="2000" b="1" i="1" dirty="0">
                <a:solidFill>
                  <a:schemeClr val="bg1"/>
                </a:solidFill>
                <a:latin typeface="Arial Black" panose="020B0A04020102020204" pitchFamily="34" charset="0"/>
              </a:rPr>
              <a:t>                             (ii)  </a:t>
            </a:r>
            <a:r>
              <a:rPr lang="en-GB" sz="2000" b="1" i="1" u="sng" dirty="0">
                <a:solidFill>
                  <a:schemeClr val="bg1"/>
                </a:solidFill>
                <a:latin typeface="Arial Black" panose="020B0A04020102020204" pitchFamily="34" charset="0"/>
              </a:rPr>
              <a:t>hindering, or significantly delaying</a:t>
            </a:r>
            <a:r>
              <a:rPr lang="en-GB" sz="2000" b="1" i="1" dirty="0">
                <a:solidFill>
                  <a:schemeClr val="bg1"/>
                </a:solidFill>
                <a:latin typeface="Arial Black" panose="020B0A04020102020204" pitchFamily="34" charset="0"/>
              </a:rPr>
              <a:t>, the process of making the property available for the benefit of the company's creditors in the winding-up</a:t>
            </a:r>
          </a:p>
          <a:p>
            <a:r>
              <a:rPr lang="en-GB" sz="2000" b="1" i="1" dirty="0">
                <a:solidFill>
                  <a:schemeClr val="bg1"/>
                </a:solidFill>
                <a:latin typeface="Arial Black" panose="020B0A04020102020204" pitchFamily="34" charset="0"/>
              </a:rPr>
              <a:t>of the company.</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0117"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3362431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01072" y="6002303"/>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671691"/>
            <a:ext cx="12192001" cy="5447645"/>
          </a:xfrm>
          <a:prstGeom prst="rect">
            <a:avLst/>
          </a:prstGeom>
          <a:noFill/>
        </p:spPr>
        <p:txBody>
          <a:bodyPr wrap="square" rtlCol="0">
            <a:spAutoFit/>
          </a:bodyPr>
          <a:lstStyle/>
          <a:p>
            <a:r>
              <a:rPr lang="en-GB" sz="24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endParaRPr lang="en-GB" sz="2400" b="1" u="sng" dirty="0">
              <a:solidFill>
                <a:schemeClr val="bg1"/>
              </a:solidFill>
              <a:effectLst/>
              <a:latin typeface="Arial Black" panose="020B0A04020102020204" pitchFamily="34" charset="0"/>
              <a:ea typeface="Times New Roman" panose="02020603050405020304" pitchFamily="18" charset="0"/>
            </a:endParaRPr>
          </a:p>
          <a:p>
            <a:pPr defTabSz="129982">
              <a:lnSpc>
                <a:spcPct val="150000"/>
              </a:lnSpc>
            </a:pPr>
            <a:r>
              <a:rPr lang="en-AU" sz="2000" b="1" i="1" u="sng" dirty="0">
                <a:solidFill>
                  <a:schemeClr val="bg1"/>
                </a:solidFill>
                <a:latin typeface="Arial Black" panose="020B0A04020102020204" pitchFamily="34" charset="0"/>
              </a:rPr>
              <a:t>Corporations Act; 588GAC </a:t>
            </a:r>
          </a:p>
          <a:p>
            <a:pPr defTabSz="129982">
              <a:lnSpc>
                <a:spcPct val="150000"/>
              </a:lnSpc>
            </a:pPr>
            <a:r>
              <a:rPr lang="en-AU" sz="2000" b="1" i="1" u="sng" dirty="0">
                <a:solidFill>
                  <a:schemeClr val="bg1"/>
                </a:solidFill>
                <a:latin typeface="Arial Black" panose="020B0A04020102020204" pitchFamily="34" charset="0"/>
              </a:rPr>
              <a:t>“Procuring creditor‑defeating disposition”</a:t>
            </a:r>
          </a:p>
          <a:p>
            <a:r>
              <a:rPr lang="en-GB" sz="2000" b="1" i="1" dirty="0">
                <a:solidFill>
                  <a:schemeClr val="bg1"/>
                </a:solidFill>
                <a:latin typeface="Arial Black" panose="020B0A04020102020204" pitchFamily="34" charset="0"/>
              </a:rPr>
              <a:t>(1)  </a:t>
            </a:r>
            <a:r>
              <a:rPr lang="en-GB" sz="2000" b="1" i="1" dirty="0">
                <a:solidFill>
                  <a:schemeClr val="bg1"/>
                </a:solidFill>
                <a:highlight>
                  <a:srgbClr val="FFFF00"/>
                </a:highlight>
                <a:latin typeface="Arial Black" panose="020B0A04020102020204" pitchFamily="34" charset="0"/>
              </a:rPr>
              <a:t>A person must not engage in conduct of </a:t>
            </a:r>
          </a:p>
          <a:p>
            <a:r>
              <a:rPr lang="en-GB" sz="2000" b="1" i="1" u="sng" dirty="0">
                <a:solidFill>
                  <a:schemeClr val="bg1"/>
                </a:solidFill>
                <a:highlight>
                  <a:srgbClr val="FFFF00"/>
                </a:highlight>
                <a:latin typeface="Arial Black" panose="020B0A04020102020204" pitchFamily="34" charset="0"/>
              </a:rPr>
              <a:t>procuring, inciting, inducing or encouraging the making by a company of a disposition of property</a:t>
            </a:r>
            <a:r>
              <a:rPr lang="en-GB" sz="2000" b="1" i="1" dirty="0">
                <a:solidFill>
                  <a:schemeClr val="bg1"/>
                </a:solidFill>
                <a:highlight>
                  <a:srgbClr val="FFFF00"/>
                </a:highlight>
                <a:latin typeface="Arial Black" panose="020B0A04020102020204" pitchFamily="34" charset="0"/>
              </a:rPr>
              <a:t> </a:t>
            </a:r>
            <a:r>
              <a:rPr lang="en-GB" sz="2000" b="1" i="1" dirty="0">
                <a:solidFill>
                  <a:schemeClr val="bg1"/>
                </a:solidFill>
                <a:latin typeface="Arial Black" panose="020B0A04020102020204" pitchFamily="34" charset="0"/>
              </a:rPr>
              <a:t>that results in the company making the disposition of the property …, if:</a:t>
            </a:r>
          </a:p>
          <a:p>
            <a:r>
              <a:rPr lang="en-GB" sz="2000" b="1" i="1" dirty="0">
                <a:solidFill>
                  <a:schemeClr val="bg1"/>
                </a:solidFill>
                <a:latin typeface="Arial Black" panose="020B0A04020102020204" pitchFamily="34" charset="0"/>
              </a:rPr>
              <a:t>                              (</a:t>
            </a:r>
            <a:r>
              <a:rPr lang="en-GB" sz="2000" b="1" i="1" dirty="0" err="1">
                <a:solidFill>
                  <a:schemeClr val="bg1"/>
                </a:solidFill>
                <a:latin typeface="Arial Black" panose="020B0A04020102020204" pitchFamily="34" charset="0"/>
              </a:rPr>
              <a:t>i</a:t>
            </a:r>
            <a:r>
              <a:rPr lang="en-GB" sz="2000" b="1" i="1" dirty="0">
                <a:solidFill>
                  <a:schemeClr val="bg1"/>
                </a:solidFill>
                <a:latin typeface="Arial Black" panose="020B0A04020102020204" pitchFamily="34" charset="0"/>
              </a:rPr>
              <a:t>)  the company is insolvent;</a:t>
            </a:r>
          </a:p>
          <a:p>
            <a:r>
              <a:rPr lang="en-GB" sz="2000" b="1" i="1" dirty="0">
                <a:solidFill>
                  <a:schemeClr val="bg1"/>
                </a:solidFill>
                <a:latin typeface="Arial Black" panose="020B0A04020102020204" pitchFamily="34" charset="0"/>
              </a:rPr>
              <a:t>                             (ii)  the company becomes insolvent because of the disposition or a number of dispositions made at the time of the disposition;</a:t>
            </a:r>
          </a:p>
          <a:p>
            <a:r>
              <a:rPr lang="en-GB" sz="2000" b="1" i="1" dirty="0">
                <a:solidFill>
                  <a:schemeClr val="bg1"/>
                </a:solidFill>
                <a:latin typeface="Arial Black" panose="020B0A04020102020204" pitchFamily="34" charset="0"/>
              </a:rPr>
              <a:t>                            (iii)  </a:t>
            </a:r>
            <a:r>
              <a:rPr lang="en-GB" sz="2000" b="1" i="1" u="sng" dirty="0">
                <a:solidFill>
                  <a:schemeClr val="bg1"/>
                </a:solidFill>
                <a:latin typeface="Arial Black" panose="020B0A04020102020204" pitchFamily="34" charset="0"/>
              </a:rPr>
              <a:t>less than 12 months after the disposition, the start of an external administration</a:t>
            </a:r>
            <a:r>
              <a:rPr lang="en-GB" sz="2000" b="1" i="1" dirty="0">
                <a:solidFill>
                  <a:schemeClr val="bg1"/>
                </a:solidFill>
                <a:latin typeface="Arial Black" panose="020B0A04020102020204" pitchFamily="34" charset="0"/>
              </a:rPr>
              <a:t> (as defined in Schedule 2) of the company occurs as a direct or indirect result of the disposition;</a:t>
            </a:r>
          </a:p>
          <a:p>
            <a:r>
              <a:rPr lang="en-GB" sz="2000" b="1" i="1" dirty="0">
                <a:solidFill>
                  <a:schemeClr val="bg1"/>
                </a:solidFill>
                <a:latin typeface="Arial Black" panose="020B0A04020102020204" pitchFamily="34" charset="0"/>
              </a:rPr>
              <a:t>                            (iv)  less than 12 months after the disposition, the company ceases to carry on business altogether as a direct or indirect result of the disposition; … </a:t>
            </a:r>
          </a:p>
          <a:p>
            <a:endParaRPr lang="en-GB" sz="2000" b="1" i="1" dirty="0">
              <a:solidFill>
                <a:schemeClr val="bg1"/>
              </a:solidFill>
              <a:latin typeface="Arial Black" panose="020B0A04020102020204" pitchFamily="34" charset="0"/>
            </a:endParaRPr>
          </a:p>
          <a:p>
            <a:r>
              <a:rPr lang="en-GB" sz="1200" b="1" i="1" dirty="0">
                <a:solidFill>
                  <a:schemeClr val="bg1"/>
                </a:solidFill>
                <a:latin typeface="Arial Black" panose="020B0A04020102020204" pitchFamily="34" charset="0"/>
              </a:rPr>
              <a:t>Note 1:       Failure to comply with this subsection is an offence: see subsection 1311(1).</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1609" y="6080017"/>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91494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1" y="665695"/>
            <a:ext cx="12191999" cy="7157665"/>
          </a:xfrm>
          <a:prstGeom prst="rect">
            <a:avLst/>
          </a:prstGeom>
          <a:noFill/>
        </p:spPr>
        <p:txBody>
          <a:bodyPr wrap="square" rtlCol="0">
            <a:spAutoFit/>
          </a:bodyPr>
          <a:lstStyle/>
          <a:p>
            <a:pPr>
              <a:lnSpc>
                <a:spcPct val="107000"/>
              </a:lnSpc>
              <a:spcAft>
                <a:spcPts val="800"/>
              </a:spcAft>
            </a:pPr>
            <a:r>
              <a:rPr lang="en-US"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Outline;</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1.	Insolvency and Taxes</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2.	Statutory Demands, Bankruptcy Notices and Court actions</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3.	Books and records</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4.	Small Business Restructuring Plans/Practitioners/Proposals and Simplified Liquidations</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5.	Insolvent trading – safe harbour – accountants/advisors role</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6.	High Court - Liquidator examinations</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7.	High Court – Asset based lending and Accountants/Solicitors Certificates</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9.	Untrustworthy Advisors – AFSA focus</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10.	Director resignations</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11.	Director Penalty Notices</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12.	Conflict of Interest</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13.	Director related transactions</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14.	Other changes</a:t>
            </a:r>
          </a:p>
          <a:p>
            <a:pPr marL="342900" indent="-342900">
              <a:lnSpc>
                <a:spcPct val="107000"/>
              </a:lnSpc>
              <a:spcAft>
                <a:spcPts val="800"/>
              </a:spcAft>
              <a:buAutoNum type="arabicPeriod"/>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AutoNum type="arabicPeriod"/>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16837" y="6049274"/>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3142" y="6087669"/>
            <a:ext cx="2185337" cy="770331"/>
          </a:xfrm>
          <a:prstGeom prst="rect">
            <a:avLst/>
          </a:prstGeom>
        </p:spPr>
      </p:pic>
      <p:pic>
        <p:nvPicPr>
          <p:cNvPr id="3" name="Picture 2"/>
          <p:cNvPicPr>
            <a:picLocks noChangeAspect="1"/>
          </p:cNvPicPr>
          <p:nvPr/>
        </p:nvPicPr>
        <p:blipFill>
          <a:blip r:embed="rId4"/>
          <a:stretch>
            <a:fillRect/>
          </a:stretch>
        </p:blipFill>
        <p:spPr>
          <a:xfrm>
            <a:off x="418700" y="62890"/>
            <a:ext cx="10998137" cy="749873"/>
          </a:xfrm>
          <a:prstGeom prst="rect">
            <a:avLst/>
          </a:prstGeom>
        </p:spPr>
      </p:pic>
    </p:spTree>
    <p:extLst>
      <p:ext uri="{BB962C8B-B14F-4D97-AF65-F5344CB8AC3E}">
        <p14:creationId xmlns:p14="http://schemas.microsoft.com/office/powerpoint/2010/main" val="42670911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4878" y="607772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112734" y="5780452"/>
            <a:ext cx="1008070" cy="1064542"/>
          </a:xfrm>
          <a:prstGeom prst="rect">
            <a:avLst/>
          </a:prstGeom>
          <a:solidFill>
            <a:schemeClr val="accent6">
              <a:lumMod val="40000"/>
              <a:lumOff val="60000"/>
            </a:schemeClr>
          </a:solidFill>
          <a:ln w="57150">
            <a:solidFill>
              <a:schemeClr val="tx1"/>
            </a:solidFill>
          </a:ln>
        </p:spPr>
      </p:pic>
      <p:sp>
        <p:nvSpPr>
          <p:cNvPr id="6" name="TextBox 5">
            <a:extLst>
              <a:ext uri="{FF2B5EF4-FFF2-40B4-BE49-F238E27FC236}">
                <a16:creationId xmlns="" xmlns:a16="http://schemas.microsoft.com/office/drawing/2014/main" id="{F8E5905A-99D1-4C9F-BC5B-96B8A895E945}"/>
              </a:ext>
            </a:extLst>
          </p:cNvPr>
          <p:cNvSpPr txBox="1"/>
          <p:nvPr/>
        </p:nvSpPr>
        <p:spPr>
          <a:xfrm>
            <a:off x="1" y="712603"/>
            <a:ext cx="12164962" cy="5750292"/>
          </a:xfrm>
          <a:prstGeom prst="rect">
            <a:avLst/>
          </a:prstGeom>
          <a:noFill/>
        </p:spPr>
        <p:txBody>
          <a:bodyPr wrap="square">
            <a:spAutoFit/>
          </a:bodyPr>
          <a:lstStyle/>
          <a:p>
            <a:pPr>
              <a:lnSpc>
                <a:spcPct val="107000"/>
              </a:lnSpc>
              <a:spcAft>
                <a:spcPts val="800"/>
              </a:spcAft>
            </a:pPr>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8. Phoenix Companies – Accountants and solicitor’s role</a:t>
            </a:r>
            <a:endParaRPr lang="en-GB" sz="2000" b="1" u="sng" dirty="0">
              <a:solidFill>
                <a:schemeClr val="bg1"/>
              </a:solidFill>
              <a:effectLst/>
              <a:latin typeface="Arial Black" panose="020B0A04020102020204" pitchFamily="34" charset="0"/>
              <a:ea typeface="Times New Roman" panose="02020603050405020304" pitchFamily="18" charset="0"/>
            </a:endParaRPr>
          </a:p>
          <a:p>
            <a:pPr>
              <a:lnSpc>
                <a:spcPct val="107000"/>
              </a:lnSpc>
              <a:spcAft>
                <a:spcPts val="800"/>
              </a:spcAft>
            </a:pPr>
            <a:r>
              <a:rPr lang="en-AU" sz="2000" b="1" i="1" u="sng"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McDonald </a:t>
            </a:r>
            <a:r>
              <a:rPr lang="en-AU" sz="2000" b="1"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and Anor v </a:t>
            </a:r>
            <a:r>
              <a:rPr lang="en-AU" sz="2000" b="1" i="1" u="sng"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Hanselmann</a:t>
            </a:r>
            <a:r>
              <a:rPr lang="en-AU" sz="2000" b="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Matter No 3480/97 [1998] NSWSC 171, Young J</a:t>
            </a:r>
            <a:r>
              <a:rPr lang="en-AU"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t>
            </a:r>
            <a:endParaRPr lang="en-AU" sz="20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Followed in </a:t>
            </a:r>
            <a:r>
              <a:rPr lang="en-AU"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Campbell Street Theatre Pty Ltd (receiver and manager appointed) (in liquidation) &amp; </a:t>
            </a:r>
            <a:r>
              <a:rPr lang="en-AU" sz="20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Ors</a:t>
            </a:r>
            <a:r>
              <a:rPr lang="en-AU"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v Commercial Mortgage Trade Pty Ltd &amp; Anor </a:t>
            </a:r>
            <a:r>
              <a:rPr lang="en-AU" sz="20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[2012] NSWSC 669 (19 June 2012)</a:t>
            </a:r>
          </a:p>
          <a:p>
            <a:pPr>
              <a:lnSpc>
                <a:spcPct val="107000"/>
              </a:lnSpc>
              <a:spcAft>
                <a:spcPts val="800"/>
              </a:spcAft>
            </a:pPr>
            <a:endParaRPr lang="en-AU" sz="20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“Value is not a matter which is to be decided in a vacuum. Value usually is associated with a person. The pure concept of value is, of course, what a reasonable objective person would pay for the property rather than lose it</a:t>
            </a:r>
            <a:r>
              <a:rPr lang="en-AU"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but very often property will have a </a:t>
            </a:r>
            <a:r>
              <a:rPr lang="en-AU" sz="2000"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special value </a:t>
            </a:r>
            <a:r>
              <a:rPr lang="en-AU"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to a person because of factors unique to that person. …</a:t>
            </a:r>
            <a:endParaRPr lang="en-AU" sz="20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Again, when one is looking at a company on the verge of liquidation, one bears in mind the words </a:t>
            </a:r>
            <a:r>
              <a:rPr lang="en-AU" sz="2000" i="1" u="sng"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Shakespeare attributed to Richard the Third "A horse! A horse! My kingdom for a horse!".”</a:t>
            </a:r>
            <a:endParaRPr lang="en-AU" sz="2000" b="1" dirty="0">
              <a:solidFill>
                <a:schemeClr val="bg1"/>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AU" sz="2000" b="1" dirty="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S</a:t>
            </a:r>
            <a:r>
              <a:rPr lang="en-AU" sz="2000" b="1" dirty="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hakespeare;</a:t>
            </a:r>
            <a:r>
              <a:rPr lang="en-GB" sz="2000" b="1" dirty="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 "</a:t>
            </a:r>
            <a:r>
              <a:rPr lang="en-GB" sz="2000" b="1" dirty="0">
                <a:solidFill>
                  <a:schemeClr val="bg1"/>
                </a:solidFill>
                <a:highlight>
                  <a:srgbClr val="FFFF00"/>
                </a:highlight>
                <a:latin typeface="Arial Black" panose="020B0A04020102020204" pitchFamily="34" charset="0"/>
                <a:ea typeface="Times New Roman" panose="02020603050405020304" pitchFamily="18" charset="0"/>
                <a:cs typeface="Times New Roman" panose="02020603050405020304" pitchFamily="18" charset="0"/>
              </a:rPr>
              <a:t>The first thing we do, let's kill all the lawyers</a:t>
            </a:r>
            <a:r>
              <a:rPr lang="en-GB" sz="2000" b="1" dirty="0">
                <a:solidFill>
                  <a:schemeClr val="bg1"/>
                </a:solidFill>
                <a:latin typeface="Arial Black" panose="020B0A04020102020204" pitchFamily="34" charset="0"/>
                <a:ea typeface="Times New Roman" panose="02020603050405020304" pitchFamily="18" charset="0"/>
                <a:cs typeface="Times New Roman" panose="02020603050405020304" pitchFamily="18" charset="0"/>
              </a:rPr>
              <a:t>“</a:t>
            </a:r>
          </a:p>
          <a:p>
            <a:pPr>
              <a:lnSpc>
                <a:spcPct val="107000"/>
              </a:lnSpc>
              <a:spcAft>
                <a:spcPts val="800"/>
              </a:spcAft>
            </a:pPr>
            <a:r>
              <a:rPr lang="en-GB" sz="2000" b="1" dirty="0">
                <a:solidFill>
                  <a:schemeClr val="bg1"/>
                </a:solidFill>
                <a:effectLst/>
                <a:latin typeface="Arial Black" panose="020B0A04020102020204" pitchFamily="34" charset="0"/>
                <a:ea typeface="Times New Roman" panose="02020603050405020304" pitchFamily="18" charset="0"/>
              </a:rPr>
              <a:t>Henry VI, Part 2, Act IV, Scene 2</a:t>
            </a:r>
            <a:endParaRPr lang="en-AU" sz="2000" b="1" dirty="0">
              <a:solidFill>
                <a:schemeClr val="bg1"/>
              </a:solidFill>
              <a:effectLst/>
              <a:latin typeface="Arial Black" panose="020B0A04020102020204" pitchFamily="34" charset="0"/>
              <a:ea typeface="Times New Roman" panose="02020603050405020304" pitchFamily="18" charset="0"/>
            </a:endParaRPr>
          </a:p>
        </p:txBody>
      </p:sp>
      <p:pic>
        <p:nvPicPr>
          <p:cNvPr id="7" name="Picture 6"/>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2482492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69741" y="749873"/>
            <a:ext cx="12191999" cy="5786199"/>
          </a:xfrm>
          <a:prstGeom prst="rect">
            <a:avLst/>
          </a:prstGeom>
          <a:noFill/>
        </p:spPr>
        <p:txBody>
          <a:bodyPr wrap="square" rtlCol="0">
            <a:spAutoFit/>
          </a:bodyPr>
          <a:lstStyle/>
          <a:p>
            <a:pPr lvl="0"/>
            <a:r>
              <a:rPr lang="en-AU" sz="2400" b="1" u="sng" dirty="0">
                <a:solidFill>
                  <a:schemeClr val="bg1"/>
                </a:solidFill>
                <a:latin typeface="Arial Black" panose="020B0A04020102020204" pitchFamily="34" charset="0"/>
                <a:ea typeface="Calibri" panose="020F0502020204030204" pitchFamily="34" charset="0"/>
              </a:rPr>
              <a:t>9. Untrustworthy Advisors (UA)</a:t>
            </a:r>
          </a:p>
          <a:p>
            <a:pPr lvl="0"/>
            <a:endParaRPr lang="en-GB" sz="2400" b="1" u="sng" dirty="0">
              <a:solidFill>
                <a:prstClr val="black"/>
              </a:solidFill>
              <a:latin typeface="Arial Black" panose="020B0A04020102020204" pitchFamily="34" charset="0"/>
            </a:endParaRPr>
          </a:p>
          <a:p>
            <a:pPr lvl="0"/>
            <a:r>
              <a:rPr lang="en-GB" sz="2400" b="1" u="sng" dirty="0">
                <a:solidFill>
                  <a:prstClr val="black"/>
                </a:solidFill>
                <a:latin typeface="Arial Black" panose="020B0A04020102020204" pitchFamily="34" charset="0"/>
              </a:rPr>
              <a:t>Strengthen detection and referral of UA activity</a:t>
            </a:r>
          </a:p>
          <a:p>
            <a:pPr lvl="0"/>
            <a:r>
              <a:rPr lang="en-GB" sz="2400" b="1" dirty="0">
                <a:solidFill>
                  <a:prstClr val="black"/>
                </a:solidFill>
                <a:latin typeface="Arial Black" panose="020B0A04020102020204" pitchFamily="34" charset="0"/>
              </a:rPr>
              <a:t>To improve the detection of UA activity, the government is considering requirements for the collection of information about pre insolvency advisors and advice by requiring that:</a:t>
            </a:r>
          </a:p>
          <a:p>
            <a:pPr lvl="0"/>
            <a:r>
              <a:rPr lang="en-GB" sz="2400" b="1" dirty="0">
                <a:solidFill>
                  <a:prstClr val="black"/>
                </a:solidFill>
                <a:latin typeface="Arial Black" panose="020B0A04020102020204" pitchFamily="34" charset="0"/>
              </a:rPr>
              <a:t>•	</a:t>
            </a:r>
            <a:r>
              <a:rPr lang="en-GB" sz="2400" b="1" dirty="0">
                <a:solidFill>
                  <a:prstClr val="black"/>
                </a:solidFill>
                <a:highlight>
                  <a:srgbClr val="FFFF00"/>
                </a:highlight>
                <a:latin typeface="Arial Black" panose="020B0A04020102020204" pitchFamily="34" charset="0"/>
              </a:rPr>
              <a:t>bankrupts disclose details of advisors who have provided pre-insolvency advice to them</a:t>
            </a:r>
          </a:p>
          <a:p>
            <a:pPr lvl="0"/>
            <a:r>
              <a:rPr lang="en-GB" sz="2400" b="1" dirty="0">
                <a:solidFill>
                  <a:prstClr val="black"/>
                </a:solidFill>
                <a:latin typeface="Arial Black" panose="020B0A04020102020204" pitchFamily="34" charset="0"/>
              </a:rPr>
              <a:t>•	registered trustees make preliminary enquiries about pre insolvency advice a bankrupt has received, and </a:t>
            </a:r>
          </a:p>
          <a:p>
            <a:pPr lvl="0"/>
            <a:r>
              <a:rPr lang="en-GB" sz="2400" b="1" dirty="0">
                <a:solidFill>
                  <a:prstClr val="black"/>
                </a:solidFill>
                <a:latin typeface="Arial Black" panose="020B0A04020102020204" pitchFamily="34" charset="0"/>
              </a:rPr>
              <a:t>•	registered trustees provide information about these enquiries to the Inspector General in certain circumstances.</a:t>
            </a:r>
          </a:p>
          <a:p>
            <a:pPr lvl="0"/>
            <a:endParaRPr lang="en-GB" sz="2400" b="1" u="sng" dirty="0">
              <a:solidFill>
                <a:prstClr val="black"/>
              </a:solidFill>
              <a:latin typeface="Arial Black" panose="020B0A04020102020204" pitchFamily="34" charset="0"/>
            </a:endParaRPr>
          </a:p>
          <a:p>
            <a:pPr lvl="0"/>
            <a:r>
              <a:rPr lang="en-GB" sz="2400" b="1" u="sng" dirty="0">
                <a:solidFill>
                  <a:prstClr val="black"/>
                </a:solidFill>
                <a:latin typeface="Arial Black" panose="020B0A04020102020204" pitchFamily="34" charset="0"/>
              </a:rPr>
              <a:t>Jan 2022; Possible reforms to the Bankruptcy system; Attorney General’s Dept</a:t>
            </a:r>
          </a:p>
          <a:p>
            <a:pPr lvl="0"/>
            <a:r>
              <a:rPr lang="en-GB" sz="1000" b="1" u="sng" dirty="0">
                <a:solidFill>
                  <a:prstClr val="black"/>
                </a:solidFill>
                <a:latin typeface="Arial Black" panose="020B0A04020102020204" pitchFamily="34" charset="0"/>
                <a:hlinkClick r:id="rId3"/>
              </a:rPr>
              <a:t>https://consultations.ag.gov.au/legal-system/bankruptcy-system-possible-reforms/</a:t>
            </a:r>
            <a:r>
              <a:rPr lang="en-GB" sz="1000" b="1" u="sng" dirty="0">
                <a:solidFill>
                  <a:prstClr val="black"/>
                </a:solidFill>
                <a:latin typeface="Arial Black" panose="020B0A04020102020204" pitchFamily="34" charset="0"/>
              </a:rPr>
              <a:t>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89860" y="6087669"/>
            <a:ext cx="2185337" cy="770331"/>
          </a:xfrm>
          <a:prstGeom prst="rect">
            <a:avLst/>
          </a:prstGeom>
        </p:spPr>
      </p:pic>
      <p:pic>
        <p:nvPicPr>
          <p:cNvPr id="6" name="Picture 5"/>
          <p:cNvPicPr>
            <a:picLocks noChangeAspect="1"/>
          </p:cNvPicPr>
          <p:nvPr/>
        </p:nvPicPr>
        <p:blipFill>
          <a:blip r:embed="rId5"/>
          <a:stretch>
            <a:fillRect/>
          </a:stretch>
        </p:blipFill>
        <p:spPr>
          <a:xfrm>
            <a:off x="573684" y="0"/>
            <a:ext cx="10998137" cy="749873"/>
          </a:xfrm>
          <a:prstGeom prst="rect">
            <a:avLst/>
          </a:prstGeom>
        </p:spPr>
      </p:pic>
    </p:spTree>
    <p:extLst>
      <p:ext uri="{BB962C8B-B14F-4D97-AF65-F5344CB8AC3E}">
        <p14:creationId xmlns:p14="http://schemas.microsoft.com/office/powerpoint/2010/main" val="9878028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09488"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69708"/>
            <a:ext cx="12191999" cy="5693866"/>
          </a:xfrm>
          <a:prstGeom prst="rect">
            <a:avLst/>
          </a:prstGeom>
          <a:noFill/>
        </p:spPr>
        <p:txBody>
          <a:bodyPr wrap="square" rtlCol="0">
            <a:spAutoFit/>
          </a:bodyPr>
          <a:lstStyle/>
          <a:p>
            <a:pPr lvl="0"/>
            <a:r>
              <a:rPr lang="en-AU" sz="2400" b="1" u="sng" dirty="0">
                <a:solidFill>
                  <a:schemeClr val="bg1"/>
                </a:solidFill>
                <a:latin typeface="Arial Black" panose="020B0A04020102020204" pitchFamily="34" charset="0"/>
                <a:ea typeface="Calibri" panose="020F0502020204030204" pitchFamily="34" charset="0"/>
              </a:rPr>
              <a:t>9. Untrustworthy Advisors</a:t>
            </a:r>
          </a:p>
          <a:p>
            <a:pPr lvl="0"/>
            <a:r>
              <a:rPr lang="en-GB" sz="2400" b="1" u="sng" dirty="0">
                <a:solidFill>
                  <a:prstClr val="black"/>
                </a:solidFill>
                <a:latin typeface="Arial Black" panose="020B0A04020102020204" pitchFamily="34" charset="0"/>
              </a:rPr>
              <a:t>Strengthen detection and referral of UA activity</a:t>
            </a:r>
          </a:p>
          <a:p>
            <a:pPr lvl="0"/>
            <a:endParaRPr lang="en-GB" sz="2400" b="1" u="sng" dirty="0">
              <a:solidFill>
                <a:prstClr val="black"/>
              </a:solidFill>
              <a:latin typeface="Arial Black" panose="020B0A04020102020204" pitchFamily="34" charset="0"/>
            </a:endParaRPr>
          </a:p>
          <a:p>
            <a:pPr lvl="0"/>
            <a:r>
              <a:rPr lang="en-GB" sz="2000" b="1" dirty="0">
                <a:solidFill>
                  <a:prstClr val="black"/>
                </a:solidFill>
                <a:latin typeface="Arial Black" panose="020B0A04020102020204" pitchFamily="34" charset="0"/>
              </a:rPr>
              <a:t>The government is considering adding to existing Bankruptcy Act offences to make it </a:t>
            </a:r>
            <a:r>
              <a:rPr lang="en-GB" sz="2000" b="1" dirty="0">
                <a:solidFill>
                  <a:prstClr val="black"/>
                </a:solidFill>
                <a:highlight>
                  <a:srgbClr val="FFFF00"/>
                </a:highlight>
                <a:latin typeface="Arial Black" panose="020B0A04020102020204" pitchFamily="34" charset="0"/>
              </a:rPr>
              <a:t>an offence to advise, instruct, assist or counsel </a:t>
            </a:r>
            <a:r>
              <a:rPr lang="en-GB" sz="2000" b="1" dirty="0">
                <a:solidFill>
                  <a:prstClr val="black"/>
                </a:solidFill>
                <a:latin typeface="Arial Black" panose="020B0A04020102020204" pitchFamily="34" charset="0"/>
              </a:rPr>
              <a:t>any person to commit or attempt to commit the existing offences. It is expected that these offences will generally contain fault elements of intention or knowledge such as:</a:t>
            </a:r>
          </a:p>
          <a:p>
            <a:pPr lvl="0"/>
            <a:r>
              <a:rPr lang="en-GB" sz="2000" b="1" dirty="0">
                <a:solidFill>
                  <a:prstClr val="black"/>
                </a:solidFill>
                <a:latin typeface="Arial Black" panose="020B0A04020102020204" pitchFamily="34" charset="0"/>
              </a:rPr>
              <a:t>•	subsection 263(1) of the Bankruptcy Act – </a:t>
            </a:r>
            <a:r>
              <a:rPr lang="en-GB" sz="2000" b="1" dirty="0">
                <a:solidFill>
                  <a:prstClr val="black"/>
                </a:solidFill>
                <a:highlight>
                  <a:srgbClr val="FFFF00"/>
                </a:highlight>
                <a:latin typeface="Arial Black" panose="020B0A04020102020204" pitchFamily="34" charset="0"/>
              </a:rPr>
              <a:t>concealing a bankrupt’s property </a:t>
            </a:r>
            <a:r>
              <a:rPr lang="en-GB" sz="2000" b="1" dirty="0">
                <a:solidFill>
                  <a:prstClr val="black"/>
                </a:solidFill>
                <a:latin typeface="Arial Black" panose="020B0A04020102020204" pitchFamily="34" charset="0"/>
              </a:rPr>
              <a:t>with the intent to defraud creditors</a:t>
            </a:r>
          </a:p>
          <a:p>
            <a:pPr lvl="0"/>
            <a:r>
              <a:rPr lang="en-GB" sz="2000" b="1" dirty="0">
                <a:solidFill>
                  <a:prstClr val="black"/>
                </a:solidFill>
                <a:latin typeface="Arial Black" panose="020B0A04020102020204" pitchFamily="34" charset="0"/>
              </a:rPr>
              <a:t>•	subsection 267(2) of the Bankruptcy Act – </a:t>
            </a:r>
            <a:r>
              <a:rPr lang="en-GB" sz="2000" b="1" dirty="0">
                <a:solidFill>
                  <a:prstClr val="black"/>
                </a:solidFill>
                <a:highlight>
                  <a:srgbClr val="FFFF00"/>
                </a:highlight>
                <a:latin typeface="Arial Black" panose="020B0A04020102020204" pitchFamily="34" charset="0"/>
              </a:rPr>
              <a:t>making a false declaration or statement </a:t>
            </a:r>
            <a:r>
              <a:rPr lang="en-GB" sz="2000" b="1" dirty="0">
                <a:solidFill>
                  <a:prstClr val="black"/>
                </a:solidFill>
                <a:latin typeface="Arial Black" panose="020B0A04020102020204" pitchFamily="34" charset="0"/>
              </a:rPr>
              <a:t>which the person knows to be false, and</a:t>
            </a:r>
          </a:p>
          <a:p>
            <a:pPr lvl="0"/>
            <a:r>
              <a:rPr lang="en-GB" sz="2000" b="1" dirty="0">
                <a:solidFill>
                  <a:prstClr val="black"/>
                </a:solidFill>
                <a:latin typeface="Arial Black" panose="020B0A04020102020204" pitchFamily="34" charset="0"/>
              </a:rPr>
              <a:t>•	subsection 268(3) of the Bankruptcy Act – </a:t>
            </a:r>
            <a:r>
              <a:rPr lang="en-GB" sz="2000" b="1" dirty="0">
                <a:solidFill>
                  <a:prstClr val="black"/>
                </a:solidFill>
                <a:highlight>
                  <a:srgbClr val="FFFF00"/>
                </a:highlight>
                <a:latin typeface="Arial Black" panose="020B0A04020102020204" pitchFamily="34" charset="0"/>
              </a:rPr>
              <a:t>making a false representation</a:t>
            </a:r>
            <a:r>
              <a:rPr lang="en-GB" sz="2000" b="1" dirty="0">
                <a:solidFill>
                  <a:prstClr val="black"/>
                </a:solidFill>
                <a:latin typeface="Arial Black" panose="020B0A04020102020204" pitchFamily="34" charset="0"/>
              </a:rPr>
              <a:t> or committing any fraud when executing a personal insolvency agreement with the intention of obtaining the consent of creditors.</a:t>
            </a:r>
          </a:p>
          <a:p>
            <a:pPr lvl="0"/>
            <a:endParaRPr lang="en-GB" sz="2400" b="1" u="sng" dirty="0">
              <a:solidFill>
                <a:prstClr val="black"/>
              </a:solidFill>
              <a:latin typeface="Arial Black" panose="020B0A04020102020204" pitchFamily="34" charset="0"/>
            </a:endParaRPr>
          </a:p>
          <a:p>
            <a:pPr lvl="0"/>
            <a:r>
              <a:rPr lang="en-GB" b="1" u="sng" dirty="0">
                <a:solidFill>
                  <a:prstClr val="black"/>
                </a:solidFill>
                <a:latin typeface="Arial Black" panose="020B0A04020102020204" pitchFamily="34" charset="0"/>
              </a:rPr>
              <a:t>Statement of Affairs Form; on line only</a:t>
            </a:r>
          </a:p>
          <a:p>
            <a:pPr lvl="0"/>
            <a:endParaRPr lang="en-GB" sz="2400" b="1" u="sng"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8444"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7671072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17238" y="598852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69708"/>
            <a:ext cx="12191999" cy="4299190"/>
          </a:xfrm>
          <a:prstGeom prst="rect">
            <a:avLst/>
          </a:prstGeom>
          <a:noFill/>
        </p:spPr>
        <p:txBody>
          <a:bodyPr wrap="square" rtlCol="0">
            <a:spAutoFit/>
          </a:bodyPr>
          <a:lstStyle/>
          <a:p>
            <a:pPr lvl="0"/>
            <a:r>
              <a:rPr lang="en-AU" sz="2000" b="1" u="sng" dirty="0">
                <a:solidFill>
                  <a:schemeClr val="bg1"/>
                </a:solidFill>
                <a:latin typeface="Arial Black" panose="020B0A04020102020204" pitchFamily="34" charset="0"/>
                <a:ea typeface="Calibri" panose="020F0502020204030204" pitchFamily="34" charset="0"/>
              </a:rPr>
              <a:t>10. </a:t>
            </a:r>
            <a:r>
              <a:rPr lang="en-GB" sz="2000" b="1" u="sng" dirty="0">
                <a:solidFill>
                  <a:prstClr val="black"/>
                </a:solidFill>
                <a:latin typeface="Arial Black" panose="020B0A04020102020204" pitchFamily="34" charset="0"/>
              </a:rPr>
              <a:t>Director Resignations</a:t>
            </a:r>
          </a:p>
          <a:p>
            <a:pPr defTabSz="129982">
              <a:lnSpc>
                <a:spcPct val="150000"/>
              </a:lnSpc>
            </a:pPr>
            <a:r>
              <a:rPr lang="en-GB" sz="2000" b="1" dirty="0">
                <a:solidFill>
                  <a:prstClr val="black"/>
                </a:solidFill>
                <a:latin typeface="Arial Black" panose="020B0A04020102020204" pitchFamily="34" charset="0"/>
              </a:rPr>
              <a:t>From 18 February 2021 </a:t>
            </a:r>
            <a:r>
              <a:rPr lang="en-GB" sz="2000" b="1" u="sng" dirty="0">
                <a:solidFill>
                  <a:prstClr val="black"/>
                </a:solidFill>
                <a:latin typeface="Arial Black" panose="020B0A04020102020204" pitchFamily="34" charset="0"/>
              </a:rPr>
              <a:t>the effectiveness of a director’s resignation will be dependent on when he/she lodges the resignation form with ASIC</a:t>
            </a:r>
            <a:r>
              <a:rPr lang="en-GB" sz="2000" b="1" dirty="0">
                <a:solidFill>
                  <a:prstClr val="black"/>
                </a:solidFill>
                <a:latin typeface="Arial Black" panose="020B0A04020102020204" pitchFamily="34" charset="0"/>
              </a:rPr>
              <a:t>. </a:t>
            </a:r>
          </a:p>
          <a:p>
            <a:pPr defTabSz="129982">
              <a:lnSpc>
                <a:spcPct val="150000"/>
              </a:lnSpc>
            </a:pPr>
            <a:r>
              <a:rPr lang="en-GB" sz="2000" b="1" dirty="0">
                <a:solidFill>
                  <a:prstClr val="black"/>
                </a:solidFill>
                <a:highlight>
                  <a:srgbClr val="FFFF00"/>
                </a:highlight>
                <a:latin typeface="Arial Black" panose="020B0A04020102020204" pitchFamily="34" charset="0"/>
              </a:rPr>
              <a:t>If it is lodged over 28 days after the resignation, then the </a:t>
            </a:r>
            <a:r>
              <a:rPr lang="en-GB" sz="2000" b="1" u="sng" dirty="0">
                <a:solidFill>
                  <a:prstClr val="black"/>
                </a:solidFill>
                <a:highlight>
                  <a:srgbClr val="FFFF00"/>
                </a:highlight>
                <a:latin typeface="Arial Black" panose="020B0A04020102020204" pitchFamily="34" charset="0"/>
              </a:rPr>
              <a:t>date of lodgement is the date of resignation</a:t>
            </a:r>
            <a:r>
              <a:rPr lang="en-GB" sz="2000" b="1" dirty="0">
                <a:solidFill>
                  <a:prstClr val="black"/>
                </a:solidFill>
                <a:highlight>
                  <a:srgbClr val="FFFF00"/>
                </a:highlight>
                <a:latin typeface="Arial Black" panose="020B0A04020102020204" pitchFamily="34" charset="0"/>
              </a:rPr>
              <a:t>. </a:t>
            </a:r>
          </a:p>
          <a:p>
            <a:pPr defTabSz="129982">
              <a:lnSpc>
                <a:spcPct val="150000"/>
              </a:lnSpc>
            </a:pPr>
            <a:r>
              <a:rPr lang="en-GB" sz="2000" b="1" dirty="0">
                <a:solidFill>
                  <a:prstClr val="black"/>
                </a:solidFill>
                <a:latin typeface="Arial Black" panose="020B0A04020102020204" pitchFamily="34" charset="0"/>
              </a:rPr>
              <a:t>Any resignation of a director of a company does not take effect if, on the date of that resignation, the company does not otherwise have at least one other director.  Furthermore, any resolution purporting to remove a director, in circumstances where there is no other director available, will be void (section 203CA).</a:t>
            </a:r>
          </a:p>
          <a:p>
            <a:pPr defTabSz="129982">
              <a:lnSpc>
                <a:spcPct val="150000"/>
              </a:lnSpc>
            </a:pPr>
            <a:r>
              <a:rPr lang="en-GB" sz="1000" b="1" dirty="0">
                <a:solidFill>
                  <a:prstClr val="black"/>
                </a:solidFill>
                <a:latin typeface="Century Gothic" panose="020B0502020202020204" pitchFamily="34" charset="0"/>
              </a:rPr>
              <a:t>Guide; </a:t>
            </a:r>
            <a:r>
              <a:rPr lang="en-GB" sz="1000" dirty="0">
                <a:hlinkClick r:id="rId3"/>
              </a:rPr>
              <a:t>Resigning or removing a company director | ASIC - Australian Securities and Investments Commission</a:t>
            </a:r>
            <a:endParaRPr lang="en-AU" sz="2000" b="1" dirty="0">
              <a:solidFill>
                <a:prstClr val="black"/>
              </a:solidFill>
              <a:latin typeface="Century Gothic" panose="020B0502020202020204" pitchFamily="34"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2277" y="6087669"/>
            <a:ext cx="2185337" cy="770331"/>
          </a:xfrm>
          <a:prstGeom prst="rect">
            <a:avLst/>
          </a:prstGeom>
        </p:spPr>
      </p:pic>
      <p:pic>
        <p:nvPicPr>
          <p:cNvPr id="6" name="Picture 5"/>
          <p:cNvPicPr>
            <a:picLocks noChangeAspect="1"/>
          </p:cNvPicPr>
          <p:nvPr/>
        </p:nvPicPr>
        <p:blipFill>
          <a:blip r:embed="rId5"/>
          <a:stretch>
            <a:fillRect/>
          </a:stretch>
        </p:blipFill>
        <p:spPr>
          <a:xfrm>
            <a:off x="573684" y="0"/>
            <a:ext cx="10998137" cy="749873"/>
          </a:xfrm>
          <a:prstGeom prst="rect">
            <a:avLst/>
          </a:prstGeom>
        </p:spPr>
      </p:pic>
    </p:spTree>
    <p:extLst>
      <p:ext uri="{BB962C8B-B14F-4D97-AF65-F5344CB8AC3E}">
        <p14:creationId xmlns:p14="http://schemas.microsoft.com/office/powerpoint/2010/main" val="15024450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1" y="769708"/>
            <a:ext cx="12191999" cy="6576544"/>
          </a:xfrm>
          <a:prstGeom prst="rect">
            <a:avLst/>
          </a:prstGeom>
          <a:noFill/>
        </p:spPr>
        <p:txBody>
          <a:bodyPr wrap="square" rtlCol="0">
            <a:spAutoFit/>
          </a:bodyPr>
          <a:lstStyle/>
          <a:p>
            <a:pPr lvl="0"/>
            <a:r>
              <a:rPr lang="en-AU" sz="2000" b="1" u="sng" dirty="0">
                <a:solidFill>
                  <a:schemeClr val="bg1"/>
                </a:solidFill>
                <a:latin typeface="Arial Black" panose="020B0A04020102020204" pitchFamily="34" charset="0"/>
                <a:ea typeface="Calibri" panose="020F0502020204030204" pitchFamily="34" charset="0"/>
              </a:rPr>
              <a:t>10. </a:t>
            </a:r>
            <a:r>
              <a:rPr lang="en-GB" sz="2000" b="1" u="sng" dirty="0">
                <a:solidFill>
                  <a:prstClr val="black"/>
                </a:solidFill>
                <a:latin typeface="Arial Black" panose="020B0A04020102020204" pitchFamily="34" charset="0"/>
              </a:rPr>
              <a:t>Director Resignations</a:t>
            </a:r>
          </a:p>
          <a:p>
            <a:pPr defTabSz="129982">
              <a:lnSpc>
                <a:spcPct val="150000"/>
              </a:lnSpc>
            </a:pPr>
            <a:r>
              <a:rPr lang="en-GB" sz="2000" b="1" dirty="0">
                <a:solidFill>
                  <a:prstClr val="black"/>
                </a:solidFill>
                <a:latin typeface="Arial Black" panose="020B0A04020102020204" pitchFamily="34" charset="0"/>
              </a:rPr>
              <a:t>CORPORATIONS ACT 2001 - SECT 203AA</a:t>
            </a:r>
          </a:p>
          <a:p>
            <a:pPr defTabSz="129982">
              <a:lnSpc>
                <a:spcPct val="150000"/>
              </a:lnSpc>
            </a:pPr>
            <a:r>
              <a:rPr lang="en-GB" sz="2000" b="1" i="1" dirty="0">
                <a:solidFill>
                  <a:prstClr val="black"/>
                </a:solidFill>
                <a:latin typeface="Arial Black" panose="020B0A04020102020204" pitchFamily="34" charset="0"/>
              </a:rPr>
              <a:t>Resignation of directors--when resignation takes effect</a:t>
            </a:r>
          </a:p>
          <a:p>
            <a:pPr defTabSz="129982">
              <a:lnSpc>
                <a:spcPct val="150000"/>
              </a:lnSpc>
            </a:pPr>
            <a:r>
              <a:rPr lang="en-GB" sz="2000" b="1" i="1" dirty="0">
                <a:solidFill>
                  <a:prstClr val="black"/>
                </a:solidFill>
                <a:latin typeface="Arial Black" panose="020B0A04020102020204" pitchFamily="34" charset="0"/>
              </a:rPr>
              <a:t>(1)  </a:t>
            </a:r>
            <a:r>
              <a:rPr lang="en-GB" sz="2000" b="1" i="1" u="sng" dirty="0">
                <a:solidFill>
                  <a:prstClr val="black"/>
                </a:solidFill>
                <a:latin typeface="Arial Black" panose="020B0A04020102020204" pitchFamily="34" charset="0"/>
              </a:rPr>
              <a:t>A person's resignation as a director of a company takes effect </a:t>
            </a:r>
            <a:r>
              <a:rPr lang="en-GB" sz="2000" b="1" i="1" dirty="0">
                <a:solidFill>
                  <a:prstClr val="black"/>
                </a:solidFill>
                <a:latin typeface="Arial Black" panose="020B0A04020102020204" pitchFamily="34" charset="0"/>
              </a:rPr>
              <a:t>on:</a:t>
            </a:r>
          </a:p>
          <a:p>
            <a:pPr defTabSz="129982">
              <a:lnSpc>
                <a:spcPct val="150000"/>
              </a:lnSpc>
            </a:pPr>
            <a:r>
              <a:rPr lang="en-GB" sz="2000" b="1" i="1" dirty="0">
                <a:solidFill>
                  <a:prstClr val="black"/>
                </a:solidFill>
                <a:latin typeface="Arial Black" panose="020B0A04020102020204" pitchFamily="34" charset="0"/>
              </a:rPr>
              <a:t>(a)  if, within 28 days after the day the person stopped being a director of the company, ASIC is notified of that fact under subsection 205A(1) or 205B(5)--the </a:t>
            </a:r>
            <a:r>
              <a:rPr lang="en-GB" sz="2000" b="1" i="1" u="sng" dirty="0">
                <a:solidFill>
                  <a:prstClr val="black"/>
                </a:solidFill>
                <a:latin typeface="Arial Black" panose="020B0A04020102020204" pitchFamily="34" charset="0"/>
              </a:rPr>
              <a:t>day the person stopped </a:t>
            </a:r>
            <a:r>
              <a:rPr lang="en-GB" sz="2000" b="1" i="1" dirty="0">
                <a:solidFill>
                  <a:prstClr val="black"/>
                </a:solidFill>
                <a:latin typeface="Arial Black" panose="020B0A04020102020204" pitchFamily="34" charset="0"/>
              </a:rPr>
              <a:t>being a director of the company; or</a:t>
            </a:r>
          </a:p>
          <a:p>
            <a:pPr defTabSz="129982">
              <a:lnSpc>
                <a:spcPct val="150000"/>
              </a:lnSpc>
            </a:pPr>
            <a:r>
              <a:rPr lang="en-GB" sz="2000" b="1" i="1" dirty="0">
                <a:solidFill>
                  <a:prstClr val="black"/>
                </a:solidFill>
                <a:latin typeface="Arial Black" panose="020B0A04020102020204" pitchFamily="34" charset="0"/>
              </a:rPr>
              <a:t>(b)  in any other case--</a:t>
            </a:r>
            <a:r>
              <a:rPr lang="en-GB" sz="2000" b="1" i="1" u="sng" dirty="0">
                <a:solidFill>
                  <a:prstClr val="black"/>
                </a:solidFill>
                <a:latin typeface="Arial Black" panose="020B0A04020102020204" pitchFamily="34" charset="0"/>
              </a:rPr>
              <a:t>the day written notice is lodged with ASIC </a:t>
            </a:r>
            <a:r>
              <a:rPr lang="en-GB" sz="2000" b="1" i="1" dirty="0">
                <a:solidFill>
                  <a:prstClr val="black"/>
                </a:solidFill>
                <a:latin typeface="Arial Black" panose="020B0A04020102020204" pitchFamily="34" charset="0"/>
              </a:rPr>
              <a:t>stating that the person has stopped being a director of the company.</a:t>
            </a:r>
          </a:p>
          <a:p>
            <a:pPr defTabSz="129982">
              <a:lnSpc>
                <a:spcPct val="150000"/>
              </a:lnSpc>
            </a:pPr>
            <a:r>
              <a:rPr lang="en-GB" sz="2000" b="1" i="1" dirty="0">
                <a:solidFill>
                  <a:prstClr val="black"/>
                </a:solidFill>
                <a:latin typeface="Arial Black" panose="020B0A04020102020204" pitchFamily="34" charset="0"/>
              </a:rPr>
              <a:t> </a:t>
            </a:r>
          </a:p>
          <a:p>
            <a:pPr defTabSz="129982">
              <a:lnSpc>
                <a:spcPct val="150000"/>
              </a:lnSpc>
            </a:pPr>
            <a:r>
              <a:rPr lang="en-GB" sz="2000" b="1" i="1" dirty="0">
                <a:solidFill>
                  <a:prstClr val="black"/>
                </a:solidFill>
                <a:latin typeface="Arial Black" panose="020B0A04020102020204" pitchFamily="34" charset="0"/>
              </a:rPr>
              <a:t>(2) (c) the application is made in accordance with subsection (5) </a:t>
            </a:r>
          </a:p>
          <a:p>
            <a:pPr defTabSz="129982">
              <a:lnSpc>
                <a:spcPct val="150000"/>
              </a:lnSpc>
            </a:pPr>
            <a:r>
              <a:rPr lang="en-GB" sz="2000" b="1" i="1" dirty="0">
                <a:solidFill>
                  <a:prstClr val="black"/>
                </a:solidFill>
                <a:latin typeface="Arial Black" panose="020B0A04020102020204" pitchFamily="34" charset="0"/>
              </a:rPr>
              <a:t>… </a:t>
            </a:r>
            <a:r>
              <a:rPr lang="en-GB" sz="2000" b="1" i="1" u="sng" dirty="0">
                <a:solidFill>
                  <a:prstClr val="black"/>
                </a:solidFill>
                <a:highlight>
                  <a:srgbClr val="FFFF00"/>
                </a:highlight>
                <a:latin typeface="Arial Black" panose="020B0A04020102020204" pitchFamily="34" charset="0"/>
              </a:rPr>
              <a:t>ASIC or the Court may fix the resignation day</a:t>
            </a:r>
          </a:p>
          <a:p>
            <a:pPr defTabSz="129982">
              <a:lnSpc>
                <a:spcPct val="150000"/>
              </a:lnSpc>
            </a:pPr>
            <a:r>
              <a:rPr lang="en-GB" sz="2000" b="1" i="1" dirty="0">
                <a:solidFill>
                  <a:prstClr val="black"/>
                </a:solidFill>
                <a:latin typeface="Arial Black" panose="020B0A04020102020204" pitchFamily="34" charset="0"/>
              </a:rPr>
              <a:t>as the day the person's resignation takes effect.</a:t>
            </a:r>
          </a:p>
          <a:p>
            <a:pPr defTabSz="129982">
              <a:lnSpc>
                <a:spcPct val="150000"/>
              </a:lnSpc>
            </a:pPr>
            <a:endParaRPr lang="en-GB" sz="2400" b="1" u="sng" dirty="0">
              <a:solidFill>
                <a:prstClr val="black"/>
              </a:solidFill>
              <a:latin typeface="Century Gothic" panose="020B0502020202020204" pitchFamily="34" charset="0"/>
            </a:endParaRPr>
          </a:p>
        </p:txBody>
      </p:sp>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09489" y="5988522"/>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8446"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6304567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5"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69708"/>
            <a:ext cx="12191999" cy="4941866"/>
          </a:xfrm>
          <a:prstGeom prst="rect">
            <a:avLst/>
          </a:prstGeom>
          <a:noFill/>
        </p:spPr>
        <p:txBody>
          <a:bodyPr wrap="square" rtlCol="0">
            <a:spAutoFit/>
          </a:bodyPr>
          <a:lstStyle/>
          <a:p>
            <a:pPr lvl="0"/>
            <a:r>
              <a:rPr lang="en-AU" sz="2400" b="1" u="sng" dirty="0">
                <a:solidFill>
                  <a:schemeClr val="bg1"/>
                </a:solidFill>
                <a:latin typeface="Arial Black" panose="020B0A04020102020204" pitchFamily="34" charset="0"/>
                <a:ea typeface="Calibri" panose="020F0502020204030204" pitchFamily="34" charset="0"/>
              </a:rPr>
              <a:t>10. </a:t>
            </a:r>
            <a:r>
              <a:rPr lang="en-GB" sz="2400" b="1" u="sng" dirty="0">
                <a:solidFill>
                  <a:schemeClr val="bg1"/>
                </a:solidFill>
                <a:latin typeface="Arial Black" panose="020B0A04020102020204" pitchFamily="34" charset="0"/>
              </a:rPr>
              <a:t>Director’s Resignations</a:t>
            </a:r>
          </a:p>
          <a:p>
            <a:pPr>
              <a:lnSpc>
                <a:spcPct val="107000"/>
              </a:lnSpc>
              <a:spcBef>
                <a:spcPts val="200"/>
              </a:spcBef>
              <a:spcAft>
                <a:spcPts val="900"/>
              </a:spcAft>
            </a:pPr>
            <a:r>
              <a:rPr lang="en-AU" sz="2000" b="1" u="sng" dirty="0">
                <a:solidFill>
                  <a:schemeClr val="bg1"/>
                </a:solidFill>
                <a:effectLst/>
                <a:latin typeface="Arial Black" panose="020B0A04020102020204" pitchFamily="34" charset="0"/>
                <a:ea typeface="Times New Roman" panose="02020603050405020304" pitchFamily="18" charset="0"/>
                <a:cs typeface="Times New Roman" panose="02020603050405020304" pitchFamily="18" charset="0"/>
              </a:rPr>
              <a:t>CORPORATIONS ACT 2001 - SECT 203AA</a:t>
            </a:r>
          </a:p>
          <a:p>
            <a:pPr>
              <a:lnSpc>
                <a:spcPct val="107000"/>
              </a:lnSpc>
              <a:spcAft>
                <a:spcPts val="800"/>
              </a:spcAft>
            </a:pPr>
            <a:r>
              <a:rPr lang="en-AU" sz="2000" b="1"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Resignation of directors--when resignation takes effect</a:t>
            </a:r>
            <a:endParaRPr lang="en-AU" sz="2000"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spcAft>
                <a:spcPts val="900"/>
              </a:spcAft>
            </a:pPr>
            <a:r>
              <a:rPr lang="en-AU" sz="2000" i="1" dirty="0">
                <a:solidFill>
                  <a:schemeClr val="bg1"/>
                </a:solidFill>
                <a:effectLst/>
                <a:latin typeface="Arial Black" panose="020B0A04020102020204" pitchFamily="34" charset="0"/>
                <a:ea typeface="Times New Roman" panose="02020603050405020304" pitchFamily="18" charset="0"/>
              </a:rPr>
              <a:t>(5)  For the purposes of </a:t>
            </a:r>
            <a:r>
              <a:rPr lang="en-AU" sz="2000" i="1" u="sng" dirty="0">
                <a:solidFill>
                  <a:schemeClr val="bg1"/>
                </a:solidFill>
                <a:effectLst/>
                <a:latin typeface="Arial Black" panose="020B0A04020102020204" pitchFamily="34" charset="0"/>
                <a:ea typeface="Times New Roman" panose="02020603050405020304" pitchFamily="18" charset="0"/>
                <a:hlinkClick r:id="rId3">
                  <a:extLst>
                    <a:ext uri="{A12FA001-AC4F-418D-AE19-62706E023703}">
                      <ahyp:hlinkClr xmlns="" xmlns:ahyp="http://schemas.microsoft.com/office/drawing/2018/hyperlinkcolor" val="tx"/>
                    </a:ext>
                  </a:extLst>
                </a:hlinkClick>
              </a:rPr>
              <a:t>paragraph</a:t>
            </a:r>
            <a:r>
              <a:rPr lang="en-AU" sz="2000" i="1" dirty="0">
                <a:solidFill>
                  <a:schemeClr val="bg1"/>
                </a:solidFill>
                <a:effectLst/>
                <a:latin typeface="Arial Black" panose="020B0A04020102020204" pitchFamily="34" charset="0"/>
                <a:ea typeface="Times New Roman" panose="02020603050405020304" pitchFamily="18" charset="0"/>
              </a:rPr>
              <a:t> (2)(c), the application:</a:t>
            </a:r>
          </a:p>
          <a:p>
            <a:pPr>
              <a:spcAft>
                <a:spcPts val="900"/>
              </a:spcAft>
            </a:pPr>
            <a:r>
              <a:rPr lang="en-AU" sz="2000" i="1" dirty="0">
                <a:solidFill>
                  <a:schemeClr val="bg1"/>
                </a:solidFill>
                <a:effectLst/>
                <a:latin typeface="Arial Black" panose="020B0A04020102020204" pitchFamily="34" charset="0"/>
                <a:ea typeface="Times New Roman" panose="02020603050405020304" pitchFamily="18" charset="0"/>
              </a:rPr>
              <a:t>(a)  if </a:t>
            </a:r>
            <a:r>
              <a:rPr lang="en-AU" sz="2000" i="1" u="sng" dirty="0">
                <a:solidFill>
                  <a:schemeClr val="bg1"/>
                </a:solidFill>
                <a:effectLst/>
                <a:latin typeface="Arial Black" panose="020B0A04020102020204" pitchFamily="34" charset="0"/>
                <a:ea typeface="Times New Roman" panose="02020603050405020304" pitchFamily="18" charset="0"/>
                <a:hlinkClick r:id="rId4">
                  <a:extLst>
                    <a:ext uri="{A12FA001-AC4F-418D-AE19-62706E023703}">
                      <ahyp:hlinkClr xmlns="" xmlns:ahyp="http://schemas.microsoft.com/office/drawing/2018/hyperlinkcolor" val="tx"/>
                    </a:ext>
                  </a:extLst>
                </a:hlinkClick>
              </a:rPr>
              <a:t>made</a:t>
            </a:r>
            <a:r>
              <a:rPr lang="en-AU" sz="2000" i="1" dirty="0">
                <a:solidFill>
                  <a:schemeClr val="bg1"/>
                </a:solidFill>
                <a:effectLst/>
                <a:latin typeface="Arial Black" panose="020B0A04020102020204" pitchFamily="34" charset="0"/>
                <a:ea typeface="Times New Roman" panose="02020603050405020304" pitchFamily="18" charset="0"/>
              </a:rPr>
              <a:t> to </a:t>
            </a:r>
            <a:r>
              <a:rPr lang="en-AU" sz="2000" i="1" u="sng" dirty="0">
                <a:solidFill>
                  <a:schemeClr val="bg1"/>
                </a:solidFill>
                <a:effectLst/>
                <a:highlight>
                  <a:srgbClr val="FFFF00"/>
                </a:highlight>
                <a:latin typeface="Arial Black" panose="020B0A04020102020204" pitchFamily="34" charset="0"/>
                <a:ea typeface="Times New Roman" panose="02020603050405020304" pitchFamily="18" charset="0"/>
                <a:hlinkClick r:id="rId5">
                  <a:extLst>
                    <a:ext uri="{A12FA001-AC4F-418D-AE19-62706E023703}">
                      <ahyp:hlinkClr xmlns="" xmlns:ahyp="http://schemas.microsoft.com/office/drawing/2018/hyperlinkcolor" val="tx"/>
                    </a:ext>
                  </a:extLst>
                </a:hlinkClick>
              </a:rPr>
              <a:t>ASIC</a:t>
            </a:r>
            <a:r>
              <a:rPr lang="en-AU" sz="2000" i="1" dirty="0">
                <a:solidFill>
                  <a:schemeClr val="bg1"/>
                </a:solidFill>
                <a:effectLst/>
                <a:highlight>
                  <a:srgbClr val="FFFF00"/>
                </a:highlight>
                <a:latin typeface="Arial Black" panose="020B0A04020102020204" pitchFamily="34" charset="0"/>
                <a:ea typeface="Times New Roman" panose="02020603050405020304" pitchFamily="18" charset="0"/>
              </a:rPr>
              <a:t>--must:</a:t>
            </a:r>
          </a:p>
          <a:p>
            <a:pPr>
              <a:spcAft>
                <a:spcPts val="900"/>
              </a:spcAft>
            </a:pPr>
            <a:r>
              <a:rPr lang="en-AU" sz="2000" i="1" u="sng" dirty="0">
                <a:solidFill>
                  <a:schemeClr val="bg1"/>
                </a:solidFill>
                <a:effectLst/>
                <a:highlight>
                  <a:srgbClr val="FFFF00"/>
                </a:highlight>
                <a:latin typeface="Arial Black" panose="020B0A04020102020204" pitchFamily="34" charset="0"/>
                <a:ea typeface="Times New Roman" panose="02020603050405020304" pitchFamily="18" charset="0"/>
              </a:rPr>
              <a:t>(</a:t>
            </a:r>
            <a:r>
              <a:rPr lang="en-AU" sz="2000" i="1" u="sng" dirty="0" err="1">
                <a:solidFill>
                  <a:schemeClr val="bg1"/>
                </a:solidFill>
                <a:effectLst/>
                <a:highlight>
                  <a:srgbClr val="FFFF00"/>
                </a:highlight>
                <a:latin typeface="Arial Black" panose="020B0A04020102020204" pitchFamily="34" charset="0"/>
                <a:ea typeface="Times New Roman" panose="02020603050405020304" pitchFamily="18" charset="0"/>
              </a:rPr>
              <a:t>i</a:t>
            </a:r>
            <a:r>
              <a:rPr lang="en-AU" sz="2000" i="1" u="sng" dirty="0">
                <a:solidFill>
                  <a:schemeClr val="bg1"/>
                </a:solidFill>
                <a:effectLst/>
                <a:highlight>
                  <a:srgbClr val="FFFF00"/>
                </a:highlight>
                <a:latin typeface="Arial Black" panose="020B0A04020102020204" pitchFamily="34" charset="0"/>
                <a:ea typeface="Times New Roman" panose="02020603050405020304" pitchFamily="18" charset="0"/>
              </a:rPr>
              <a:t>)  be </a:t>
            </a:r>
            <a:r>
              <a:rPr lang="en-AU" sz="2000" i="1" u="sng" dirty="0">
                <a:solidFill>
                  <a:schemeClr val="bg1"/>
                </a:solidFill>
                <a:effectLst/>
                <a:highlight>
                  <a:srgbClr val="FFFF00"/>
                </a:highlight>
                <a:latin typeface="Arial Black" panose="020B0A04020102020204" pitchFamily="34" charset="0"/>
                <a:ea typeface="Times New Roman" panose="02020603050405020304" pitchFamily="18" charset="0"/>
                <a:hlinkClick r:id="rId4">
                  <a:extLst>
                    <a:ext uri="{A12FA001-AC4F-418D-AE19-62706E023703}">
                      <ahyp:hlinkClr xmlns="" xmlns:ahyp="http://schemas.microsoft.com/office/drawing/2018/hyperlinkcolor" val="tx"/>
                    </a:ext>
                  </a:extLst>
                </a:hlinkClick>
              </a:rPr>
              <a:t>made</a:t>
            </a:r>
            <a:r>
              <a:rPr lang="en-AU" sz="2000" i="1" u="sng" dirty="0">
                <a:solidFill>
                  <a:schemeClr val="bg1"/>
                </a:solidFill>
                <a:effectLst/>
                <a:highlight>
                  <a:srgbClr val="FFFF00"/>
                </a:highlight>
                <a:latin typeface="Arial Black" panose="020B0A04020102020204" pitchFamily="34" charset="0"/>
                <a:ea typeface="Times New Roman" panose="02020603050405020304" pitchFamily="18" charset="0"/>
              </a:rPr>
              <a:t> within 56 days </a:t>
            </a:r>
            <a:r>
              <a:rPr lang="en-AU" sz="2000" i="1" dirty="0">
                <a:solidFill>
                  <a:schemeClr val="bg1"/>
                </a:solidFill>
                <a:effectLst/>
                <a:latin typeface="Arial Black" panose="020B0A04020102020204" pitchFamily="34" charset="0"/>
                <a:ea typeface="Times New Roman" panose="02020603050405020304" pitchFamily="18" charset="0"/>
              </a:rPr>
              <a:t>after the day the </a:t>
            </a:r>
            <a:r>
              <a:rPr lang="en-AU" sz="2000" i="1" u="sng" dirty="0">
                <a:solidFill>
                  <a:schemeClr val="bg1"/>
                </a:solidFill>
                <a:effectLst/>
                <a:latin typeface="Arial Black" panose="020B0A04020102020204" pitchFamily="34" charset="0"/>
                <a:ea typeface="Times New Roman" panose="02020603050405020304" pitchFamily="18" charset="0"/>
                <a:hlinkClick r:id="rId6">
                  <a:extLst>
                    <a:ext uri="{A12FA001-AC4F-418D-AE19-62706E023703}">
                      <ahyp:hlinkClr xmlns="" xmlns:ahyp="http://schemas.microsoft.com/office/drawing/2018/hyperlinkcolor" val="tx"/>
                    </a:ext>
                  </a:extLst>
                </a:hlinkClick>
              </a:rPr>
              <a:t>person</a:t>
            </a:r>
            <a:r>
              <a:rPr lang="en-AU" sz="2000" i="1" dirty="0">
                <a:solidFill>
                  <a:schemeClr val="bg1"/>
                </a:solidFill>
                <a:effectLst/>
                <a:latin typeface="Arial Black" panose="020B0A04020102020204" pitchFamily="34" charset="0"/>
                <a:ea typeface="Times New Roman" panose="02020603050405020304" pitchFamily="18" charset="0"/>
              </a:rPr>
              <a:t> stopped being a </a:t>
            </a:r>
            <a:r>
              <a:rPr lang="en-AU" sz="2000" i="1" u="sng" dirty="0">
                <a:solidFill>
                  <a:schemeClr val="bg1"/>
                </a:solidFill>
                <a:effectLst/>
                <a:latin typeface="Arial Black" panose="020B0A04020102020204" pitchFamily="34" charset="0"/>
                <a:ea typeface="Times New Roman" panose="02020603050405020304" pitchFamily="18" charset="0"/>
                <a:hlinkClick r:id="rId7">
                  <a:extLst>
                    <a:ext uri="{A12FA001-AC4F-418D-AE19-62706E023703}">
                      <ahyp:hlinkClr xmlns="" xmlns:ahyp="http://schemas.microsoft.com/office/drawing/2018/hyperlinkcolor" val="tx"/>
                    </a:ext>
                  </a:extLst>
                </a:hlinkClick>
              </a:rPr>
              <a:t>director</a:t>
            </a:r>
            <a:r>
              <a:rPr lang="en-AU" sz="2000" i="1" dirty="0">
                <a:solidFill>
                  <a:schemeClr val="bg1"/>
                </a:solidFill>
                <a:effectLst/>
                <a:latin typeface="Arial Black" panose="020B0A04020102020204" pitchFamily="34" charset="0"/>
                <a:ea typeface="Times New Roman" panose="02020603050405020304" pitchFamily="18" charset="0"/>
              </a:rPr>
              <a:t> of the </a:t>
            </a:r>
            <a:r>
              <a:rPr lang="en-AU" sz="2000" i="1" u="sng" dirty="0">
                <a:solidFill>
                  <a:schemeClr val="bg1"/>
                </a:solidFill>
                <a:effectLst/>
                <a:latin typeface="Arial Black" panose="020B0A04020102020204" pitchFamily="34" charset="0"/>
                <a:ea typeface="Times New Roman" panose="02020603050405020304" pitchFamily="18" charset="0"/>
                <a:hlinkClick r:id="rId8">
                  <a:extLst>
                    <a:ext uri="{A12FA001-AC4F-418D-AE19-62706E023703}">
                      <ahyp:hlinkClr xmlns="" xmlns:ahyp="http://schemas.microsoft.com/office/drawing/2018/hyperlinkcolor" val="tx"/>
                    </a:ext>
                  </a:extLst>
                </a:hlinkClick>
              </a:rPr>
              <a:t>company</a:t>
            </a:r>
            <a:r>
              <a:rPr lang="en-AU" sz="2000" i="1" dirty="0">
                <a:solidFill>
                  <a:schemeClr val="bg1"/>
                </a:solidFill>
                <a:effectLst/>
                <a:latin typeface="Arial Black" panose="020B0A04020102020204" pitchFamily="34" charset="0"/>
                <a:ea typeface="Times New Roman" panose="02020603050405020304" pitchFamily="18" charset="0"/>
              </a:rPr>
              <a:t>; and</a:t>
            </a:r>
          </a:p>
          <a:p>
            <a:pPr>
              <a:spcAft>
                <a:spcPts val="900"/>
              </a:spcAft>
            </a:pPr>
            <a:r>
              <a:rPr lang="en-AU" sz="2000" i="1" dirty="0">
                <a:solidFill>
                  <a:schemeClr val="bg1"/>
                </a:solidFill>
                <a:effectLst/>
                <a:latin typeface="Arial Black" panose="020B0A04020102020204" pitchFamily="34" charset="0"/>
                <a:ea typeface="Times New Roman" panose="02020603050405020304" pitchFamily="18" charset="0"/>
              </a:rPr>
              <a:t>(ii)  be </a:t>
            </a:r>
            <a:r>
              <a:rPr lang="en-AU" sz="2000" i="1" u="sng" dirty="0">
                <a:solidFill>
                  <a:schemeClr val="bg1"/>
                </a:solidFill>
                <a:effectLst/>
                <a:latin typeface="Arial Black" panose="020B0A04020102020204" pitchFamily="34" charset="0"/>
                <a:ea typeface="Times New Roman" panose="02020603050405020304" pitchFamily="18" charset="0"/>
                <a:hlinkClick r:id="rId9">
                  <a:extLst>
                    <a:ext uri="{A12FA001-AC4F-418D-AE19-62706E023703}">
                      <ahyp:hlinkClr xmlns="" xmlns:ahyp="http://schemas.microsoft.com/office/drawing/2018/hyperlinkcolor" val="tx"/>
                    </a:ext>
                  </a:extLst>
                </a:hlinkClick>
              </a:rPr>
              <a:t>lodged</a:t>
            </a:r>
            <a:r>
              <a:rPr lang="en-AU" sz="2000" i="1" dirty="0">
                <a:solidFill>
                  <a:schemeClr val="bg1"/>
                </a:solidFill>
                <a:effectLst/>
                <a:latin typeface="Arial Black" panose="020B0A04020102020204" pitchFamily="34" charset="0"/>
                <a:ea typeface="Times New Roman" panose="02020603050405020304" pitchFamily="18" charset="0"/>
              </a:rPr>
              <a:t> in the </a:t>
            </a:r>
            <a:r>
              <a:rPr lang="en-AU" sz="2000" i="1" u="sng" dirty="0">
                <a:solidFill>
                  <a:schemeClr val="bg1"/>
                </a:solidFill>
                <a:effectLst/>
                <a:latin typeface="Arial Black" panose="020B0A04020102020204" pitchFamily="34" charset="0"/>
                <a:ea typeface="Times New Roman" panose="02020603050405020304" pitchFamily="18" charset="0"/>
                <a:hlinkClick r:id="rId10">
                  <a:extLst>
                    <a:ext uri="{A12FA001-AC4F-418D-AE19-62706E023703}">
                      <ahyp:hlinkClr xmlns="" xmlns:ahyp="http://schemas.microsoft.com/office/drawing/2018/hyperlinkcolor" val="tx"/>
                    </a:ext>
                  </a:extLst>
                </a:hlinkClick>
              </a:rPr>
              <a:t>prescribed</a:t>
            </a:r>
            <a:r>
              <a:rPr lang="en-AU" sz="2000" i="1" dirty="0">
                <a:solidFill>
                  <a:schemeClr val="bg1"/>
                </a:solidFill>
                <a:effectLst/>
                <a:latin typeface="Arial Black" panose="020B0A04020102020204" pitchFamily="34" charset="0"/>
                <a:ea typeface="Times New Roman" panose="02020603050405020304" pitchFamily="18" charset="0"/>
              </a:rPr>
              <a:t> form; or</a:t>
            </a:r>
          </a:p>
          <a:p>
            <a:pPr>
              <a:spcAft>
                <a:spcPts val="900"/>
              </a:spcAft>
            </a:pPr>
            <a:endParaRPr lang="en-AU" sz="2000" i="1" dirty="0">
              <a:solidFill>
                <a:schemeClr val="bg1"/>
              </a:solidFill>
              <a:effectLst/>
              <a:latin typeface="Arial Black" panose="020B0A04020102020204" pitchFamily="34" charset="0"/>
              <a:ea typeface="Times New Roman" panose="02020603050405020304" pitchFamily="18" charset="0"/>
            </a:endParaRPr>
          </a:p>
          <a:p>
            <a:pPr>
              <a:spcAft>
                <a:spcPts val="900"/>
              </a:spcAft>
            </a:pPr>
            <a:r>
              <a:rPr lang="en-AU" sz="2000" i="1" dirty="0">
                <a:solidFill>
                  <a:schemeClr val="bg1"/>
                </a:solidFill>
                <a:effectLst/>
                <a:latin typeface="Arial Black" panose="020B0A04020102020204" pitchFamily="34" charset="0"/>
                <a:ea typeface="Times New Roman" panose="02020603050405020304" pitchFamily="18" charset="0"/>
              </a:rPr>
              <a:t>(b)  if </a:t>
            </a:r>
            <a:r>
              <a:rPr lang="en-AU" sz="2000" i="1" u="sng" dirty="0">
                <a:solidFill>
                  <a:schemeClr val="bg1"/>
                </a:solidFill>
                <a:effectLst/>
                <a:highlight>
                  <a:srgbClr val="FFFF00"/>
                </a:highlight>
                <a:latin typeface="Arial Black" panose="020B0A04020102020204" pitchFamily="34" charset="0"/>
                <a:ea typeface="Times New Roman" panose="02020603050405020304" pitchFamily="18" charset="0"/>
                <a:hlinkClick r:id="rId4">
                  <a:extLst>
                    <a:ext uri="{A12FA001-AC4F-418D-AE19-62706E023703}">
                      <ahyp:hlinkClr xmlns="" xmlns:ahyp="http://schemas.microsoft.com/office/drawing/2018/hyperlinkcolor" val="tx"/>
                    </a:ext>
                  </a:extLst>
                </a:hlinkClick>
              </a:rPr>
              <a:t>made</a:t>
            </a:r>
            <a:r>
              <a:rPr lang="en-AU" sz="2000" i="1" dirty="0">
                <a:solidFill>
                  <a:schemeClr val="bg1"/>
                </a:solidFill>
                <a:effectLst/>
                <a:highlight>
                  <a:srgbClr val="FFFF00"/>
                </a:highlight>
                <a:latin typeface="Arial Black" panose="020B0A04020102020204" pitchFamily="34" charset="0"/>
                <a:ea typeface="Times New Roman" panose="02020603050405020304" pitchFamily="18" charset="0"/>
              </a:rPr>
              <a:t> to </a:t>
            </a:r>
            <a:r>
              <a:rPr lang="en-AU" sz="2000" i="1" u="sng" dirty="0">
                <a:solidFill>
                  <a:schemeClr val="bg1"/>
                </a:solidFill>
                <a:effectLst/>
                <a:highlight>
                  <a:srgbClr val="FFFF00"/>
                </a:highlight>
                <a:latin typeface="Arial Black" panose="020B0A04020102020204" pitchFamily="34" charset="0"/>
                <a:ea typeface="Times New Roman" panose="02020603050405020304" pitchFamily="18" charset="0"/>
                <a:hlinkClick r:id="rId11">
                  <a:extLst>
                    <a:ext uri="{A12FA001-AC4F-418D-AE19-62706E023703}">
                      <ahyp:hlinkClr xmlns="" xmlns:ahyp="http://schemas.microsoft.com/office/drawing/2018/hyperlinkcolor" val="tx"/>
                    </a:ext>
                  </a:extLst>
                </a:hlinkClick>
              </a:rPr>
              <a:t>the Court</a:t>
            </a:r>
            <a:r>
              <a:rPr lang="en-AU" sz="2000" i="1" dirty="0">
                <a:solidFill>
                  <a:schemeClr val="bg1"/>
                </a:solidFill>
                <a:effectLst/>
                <a:highlight>
                  <a:srgbClr val="FFFF00"/>
                </a:highlight>
                <a:latin typeface="Arial Black" panose="020B0A04020102020204" pitchFamily="34" charset="0"/>
                <a:ea typeface="Times New Roman" panose="02020603050405020304" pitchFamily="18" charset="0"/>
              </a:rPr>
              <a:t>--must be </a:t>
            </a:r>
            <a:r>
              <a:rPr lang="en-AU" sz="2000" i="1" u="sng" dirty="0">
                <a:solidFill>
                  <a:schemeClr val="bg1"/>
                </a:solidFill>
                <a:effectLst/>
                <a:highlight>
                  <a:srgbClr val="FFFF00"/>
                </a:highlight>
                <a:latin typeface="Arial Black" panose="020B0A04020102020204" pitchFamily="34" charset="0"/>
                <a:ea typeface="Times New Roman" panose="02020603050405020304" pitchFamily="18" charset="0"/>
                <a:hlinkClick r:id="rId4">
                  <a:extLst>
                    <a:ext uri="{A12FA001-AC4F-418D-AE19-62706E023703}">
                      <ahyp:hlinkClr xmlns="" xmlns:ahyp="http://schemas.microsoft.com/office/drawing/2018/hyperlinkcolor" val="tx"/>
                    </a:ext>
                  </a:extLst>
                </a:hlinkClick>
              </a:rPr>
              <a:t>made</a:t>
            </a:r>
            <a:r>
              <a:rPr lang="en-AU" sz="2000" i="1" dirty="0">
                <a:solidFill>
                  <a:schemeClr val="bg1"/>
                </a:solidFill>
                <a:effectLst/>
                <a:highlight>
                  <a:srgbClr val="FFFF00"/>
                </a:highlight>
                <a:latin typeface="Arial Black" panose="020B0A04020102020204" pitchFamily="34" charset="0"/>
                <a:ea typeface="Times New Roman" panose="02020603050405020304" pitchFamily="18" charset="0"/>
              </a:rPr>
              <a:t> within either:</a:t>
            </a:r>
          </a:p>
          <a:p>
            <a:pPr>
              <a:spcAft>
                <a:spcPts val="900"/>
              </a:spcAft>
            </a:pPr>
            <a:r>
              <a:rPr lang="en-AU" sz="2000" i="1" dirty="0">
                <a:solidFill>
                  <a:schemeClr val="bg1"/>
                </a:solidFill>
                <a:effectLst/>
                <a:highlight>
                  <a:srgbClr val="FFFF00"/>
                </a:highlight>
                <a:latin typeface="Arial Black" panose="020B0A04020102020204" pitchFamily="34" charset="0"/>
                <a:ea typeface="Times New Roman" panose="02020603050405020304" pitchFamily="18" charset="0"/>
              </a:rPr>
              <a:t>(</a:t>
            </a:r>
            <a:r>
              <a:rPr lang="en-AU" sz="2000" i="1" dirty="0" err="1">
                <a:solidFill>
                  <a:schemeClr val="bg1"/>
                </a:solidFill>
                <a:effectLst/>
                <a:highlight>
                  <a:srgbClr val="FFFF00"/>
                </a:highlight>
                <a:latin typeface="Arial Black" panose="020B0A04020102020204" pitchFamily="34" charset="0"/>
                <a:ea typeface="Times New Roman" panose="02020603050405020304" pitchFamily="18" charset="0"/>
              </a:rPr>
              <a:t>i</a:t>
            </a:r>
            <a:r>
              <a:rPr lang="en-AU" sz="2000" i="1" dirty="0">
                <a:solidFill>
                  <a:schemeClr val="bg1"/>
                </a:solidFill>
                <a:effectLst/>
                <a:highlight>
                  <a:srgbClr val="FFFF00"/>
                </a:highlight>
                <a:latin typeface="Arial Black" panose="020B0A04020102020204" pitchFamily="34" charset="0"/>
                <a:ea typeface="Times New Roman" panose="02020603050405020304" pitchFamily="18" charset="0"/>
              </a:rPr>
              <a:t>)  </a:t>
            </a:r>
            <a:r>
              <a:rPr lang="en-AU" sz="2000" i="1" u="sng" dirty="0">
                <a:solidFill>
                  <a:schemeClr val="bg1"/>
                </a:solidFill>
                <a:effectLst/>
                <a:highlight>
                  <a:srgbClr val="FFFF00"/>
                </a:highlight>
                <a:latin typeface="Arial Black" panose="020B0A04020102020204" pitchFamily="34" charset="0"/>
                <a:ea typeface="Times New Roman" panose="02020603050405020304" pitchFamily="18" charset="0"/>
              </a:rPr>
              <a:t>12 months after the day the </a:t>
            </a:r>
            <a:r>
              <a:rPr lang="en-AU" sz="2000" i="1" u="sng" dirty="0">
                <a:solidFill>
                  <a:schemeClr val="bg1"/>
                </a:solidFill>
                <a:effectLst/>
                <a:highlight>
                  <a:srgbClr val="FFFF00"/>
                </a:highlight>
                <a:latin typeface="Arial Black" panose="020B0A04020102020204" pitchFamily="34" charset="0"/>
                <a:ea typeface="Times New Roman" panose="02020603050405020304" pitchFamily="18" charset="0"/>
                <a:hlinkClick r:id="rId6">
                  <a:extLst>
                    <a:ext uri="{A12FA001-AC4F-418D-AE19-62706E023703}">
                      <ahyp:hlinkClr xmlns="" xmlns:ahyp="http://schemas.microsoft.com/office/drawing/2018/hyperlinkcolor" val="tx"/>
                    </a:ext>
                  </a:extLst>
                </a:hlinkClick>
              </a:rPr>
              <a:t>person</a:t>
            </a:r>
            <a:r>
              <a:rPr lang="en-AU" sz="2000" i="1" u="sng" dirty="0">
                <a:solidFill>
                  <a:schemeClr val="bg1"/>
                </a:solidFill>
                <a:effectLst/>
                <a:highlight>
                  <a:srgbClr val="FFFF00"/>
                </a:highlight>
                <a:latin typeface="Arial Black" panose="020B0A04020102020204" pitchFamily="34" charset="0"/>
                <a:ea typeface="Times New Roman" panose="02020603050405020304" pitchFamily="18" charset="0"/>
              </a:rPr>
              <a:t> stopped </a:t>
            </a:r>
            <a:r>
              <a:rPr lang="en-AU" sz="2000" i="1" dirty="0">
                <a:solidFill>
                  <a:schemeClr val="bg1"/>
                </a:solidFill>
                <a:effectLst/>
                <a:latin typeface="Arial Black" panose="020B0A04020102020204" pitchFamily="34" charset="0"/>
                <a:ea typeface="Times New Roman" panose="02020603050405020304" pitchFamily="18" charset="0"/>
              </a:rPr>
              <a:t>being a </a:t>
            </a:r>
            <a:r>
              <a:rPr lang="en-AU" sz="2000" i="1" u="sng" dirty="0">
                <a:solidFill>
                  <a:schemeClr val="bg1"/>
                </a:solidFill>
                <a:effectLst/>
                <a:latin typeface="Arial Black" panose="020B0A04020102020204" pitchFamily="34" charset="0"/>
                <a:ea typeface="Times New Roman" panose="02020603050405020304" pitchFamily="18" charset="0"/>
                <a:hlinkClick r:id="rId7">
                  <a:extLst>
                    <a:ext uri="{A12FA001-AC4F-418D-AE19-62706E023703}">
                      <ahyp:hlinkClr xmlns="" xmlns:ahyp="http://schemas.microsoft.com/office/drawing/2018/hyperlinkcolor" val="tx"/>
                    </a:ext>
                  </a:extLst>
                </a:hlinkClick>
              </a:rPr>
              <a:t>director</a:t>
            </a:r>
            <a:r>
              <a:rPr lang="en-AU" sz="2000" i="1" dirty="0">
                <a:solidFill>
                  <a:schemeClr val="bg1"/>
                </a:solidFill>
                <a:effectLst/>
                <a:latin typeface="Arial Black" panose="020B0A04020102020204" pitchFamily="34" charset="0"/>
                <a:ea typeface="Times New Roman" panose="02020603050405020304" pitchFamily="18" charset="0"/>
              </a:rPr>
              <a:t> of the </a:t>
            </a:r>
            <a:r>
              <a:rPr lang="en-AU" sz="2000" i="1" u="sng" dirty="0">
                <a:solidFill>
                  <a:schemeClr val="bg1"/>
                </a:solidFill>
                <a:effectLst/>
                <a:latin typeface="Arial Black" panose="020B0A04020102020204" pitchFamily="34" charset="0"/>
                <a:ea typeface="Times New Roman" panose="02020603050405020304" pitchFamily="18" charset="0"/>
                <a:hlinkClick r:id="rId8">
                  <a:extLst>
                    <a:ext uri="{A12FA001-AC4F-418D-AE19-62706E023703}">
                      <ahyp:hlinkClr xmlns="" xmlns:ahyp="http://schemas.microsoft.com/office/drawing/2018/hyperlinkcolor" val="tx"/>
                    </a:ext>
                  </a:extLst>
                </a:hlinkClick>
              </a:rPr>
              <a:t>company</a:t>
            </a:r>
            <a:r>
              <a:rPr lang="en-AU" sz="2000" i="1" dirty="0">
                <a:solidFill>
                  <a:schemeClr val="bg1"/>
                </a:solidFill>
                <a:effectLst/>
                <a:latin typeface="Arial Black" panose="020B0A04020102020204" pitchFamily="34" charset="0"/>
                <a:ea typeface="Times New Roman" panose="02020603050405020304" pitchFamily="18" charset="0"/>
              </a:rPr>
              <a:t>; or</a:t>
            </a:r>
          </a:p>
          <a:p>
            <a:pPr>
              <a:spcAft>
                <a:spcPts val="900"/>
              </a:spcAft>
            </a:pPr>
            <a:r>
              <a:rPr lang="en-AU" sz="2000" i="1" dirty="0">
                <a:solidFill>
                  <a:schemeClr val="bg1"/>
                </a:solidFill>
                <a:effectLst/>
                <a:latin typeface="Arial Black" panose="020B0A04020102020204" pitchFamily="34" charset="0"/>
                <a:ea typeface="Times New Roman" panose="02020603050405020304" pitchFamily="18" charset="0"/>
              </a:rPr>
              <a:t>(ii)  such longer period as </a:t>
            </a:r>
            <a:r>
              <a:rPr lang="en-AU" sz="2000" i="1" u="sng" dirty="0">
                <a:solidFill>
                  <a:schemeClr val="bg1"/>
                </a:solidFill>
                <a:effectLst/>
                <a:latin typeface="Arial Black" panose="020B0A04020102020204" pitchFamily="34" charset="0"/>
                <a:ea typeface="Times New Roman" panose="02020603050405020304" pitchFamily="18" charset="0"/>
                <a:hlinkClick r:id="rId11">
                  <a:extLst>
                    <a:ext uri="{A12FA001-AC4F-418D-AE19-62706E023703}">
                      <ahyp:hlinkClr xmlns="" xmlns:ahyp="http://schemas.microsoft.com/office/drawing/2018/hyperlinkcolor" val="tx"/>
                    </a:ext>
                  </a:extLst>
                </a:hlinkClick>
              </a:rPr>
              <a:t>the Court</a:t>
            </a:r>
            <a:r>
              <a:rPr lang="en-AU" sz="2000" i="1" dirty="0">
                <a:solidFill>
                  <a:schemeClr val="bg1"/>
                </a:solidFill>
                <a:effectLst/>
                <a:latin typeface="Arial Black" panose="020B0A04020102020204" pitchFamily="34" charset="0"/>
                <a:ea typeface="Times New Roman" panose="02020603050405020304" pitchFamily="18" charset="0"/>
              </a:rPr>
              <a:t> allows.</a:t>
            </a:r>
            <a:endParaRPr lang="en-AU" sz="2000" b="1" i="1" dirty="0">
              <a:solidFill>
                <a:schemeClr val="bg1"/>
              </a:solidFill>
              <a:latin typeface="Arial Black" panose="020B0A04020102020204" pitchFamily="34" charset="0"/>
            </a:endParaRPr>
          </a:p>
        </p:txBody>
      </p:sp>
      <p:pic>
        <p:nvPicPr>
          <p:cNvPr id="5" name="Picture 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9224270" y="6087669"/>
            <a:ext cx="2185337" cy="770331"/>
          </a:xfrm>
          <a:prstGeom prst="rect">
            <a:avLst/>
          </a:prstGeom>
        </p:spPr>
      </p:pic>
      <p:pic>
        <p:nvPicPr>
          <p:cNvPr id="6" name="Picture 5"/>
          <p:cNvPicPr>
            <a:picLocks noChangeAspect="1"/>
          </p:cNvPicPr>
          <p:nvPr/>
        </p:nvPicPr>
        <p:blipFill>
          <a:blip r:embed="rId13"/>
          <a:stretch>
            <a:fillRect/>
          </a:stretch>
        </p:blipFill>
        <p:spPr>
          <a:xfrm>
            <a:off x="573684" y="0"/>
            <a:ext cx="10998137" cy="749873"/>
          </a:xfrm>
          <a:prstGeom prst="rect">
            <a:avLst/>
          </a:prstGeom>
        </p:spPr>
      </p:pic>
    </p:spTree>
    <p:extLst>
      <p:ext uri="{BB962C8B-B14F-4D97-AF65-F5344CB8AC3E}">
        <p14:creationId xmlns:p14="http://schemas.microsoft.com/office/powerpoint/2010/main" val="35505500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09489" y="603011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665695"/>
            <a:ext cx="12191999" cy="5364417"/>
          </a:xfrm>
          <a:prstGeom prst="rect">
            <a:avLst/>
          </a:prstGeom>
          <a:noFill/>
        </p:spPr>
        <p:txBody>
          <a:bodyPr wrap="square" rtlCol="0">
            <a:spAutoFit/>
          </a:bodyPr>
          <a:lstStyle/>
          <a:p>
            <a:pPr>
              <a:lnSpc>
                <a:spcPct val="107000"/>
              </a:lnSpc>
              <a:spcAft>
                <a:spcPts val="800"/>
              </a:spcAft>
            </a:pPr>
            <a:r>
              <a:rPr lang="en-US" sz="24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11. Director Penalty Notices</a:t>
            </a:r>
          </a:p>
          <a:p>
            <a:pPr algn="l"/>
            <a:r>
              <a:rPr lang="en-GB" sz="2400" b="0" i="0" dirty="0">
                <a:solidFill>
                  <a:schemeClr val="bg1"/>
                </a:solidFill>
                <a:effectLst/>
                <a:latin typeface="Arial Black" panose="020B0A04020102020204" pitchFamily="34" charset="0"/>
              </a:rPr>
              <a:t>If the unpaid amount of PAYG withholding, or super guarantee charge (SGC) obligations, </a:t>
            </a:r>
            <a:r>
              <a:rPr lang="en-GB" sz="2400" b="0" i="0" dirty="0">
                <a:solidFill>
                  <a:schemeClr val="bg1"/>
                </a:solidFill>
                <a:effectLst/>
                <a:highlight>
                  <a:srgbClr val="FFFF00"/>
                </a:highlight>
                <a:latin typeface="Arial Black" panose="020B0A04020102020204" pitchFamily="34" charset="0"/>
              </a:rPr>
              <a:t>or net GST </a:t>
            </a:r>
            <a:r>
              <a:rPr lang="en-GB" sz="2400" b="0" i="0" dirty="0">
                <a:solidFill>
                  <a:schemeClr val="bg1"/>
                </a:solidFill>
                <a:effectLst/>
                <a:latin typeface="Arial Black" panose="020B0A04020102020204" pitchFamily="34" charset="0"/>
              </a:rPr>
              <a:t>is reported within three months of the due date, the penalty can be remitted by one of the following:</a:t>
            </a:r>
          </a:p>
          <a:p>
            <a:pPr algn="l">
              <a:buFont typeface="Arial" panose="020B0604020202020204" pitchFamily="34" charset="0"/>
              <a:buChar char="•"/>
            </a:pPr>
            <a:r>
              <a:rPr lang="en-GB" sz="2400" b="0" i="0" dirty="0">
                <a:solidFill>
                  <a:schemeClr val="bg1"/>
                </a:solidFill>
                <a:effectLst/>
                <a:latin typeface="Arial Black" panose="020B0A04020102020204" pitchFamily="34" charset="0"/>
              </a:rPr>
              <a:t>paying the debt</a:t>
            </a:r>
          </a:p>
          <a:p>
            <a:pPr algn="l">
              <a:buFont typeface="Arial" panose="020B0604020202020204" pitchFamily="34" charset="0"/>
              <a:buChar char="•"/>
            </a:pPr>
            <a:r>
              <a:rPr lang="en-GB" sz="2400" b="0" i="0" dirty="0">
                <a:solidFill>
                  <a:schemeClr val="bg1"/>
                </a:solidFill>
                <a:effectLst/>
                <a:latin typeface="Arial Black" panose="020B0A04020102020204" pitchFamily="34" charset="0"/>
              </a:rPr>
              <a:t>appointing an administrator or small business restructuring practitioner</a:t>
            </a:r>
          </a:p>
          <a:p>
            <a:pPr algn="l">
              <a:buFont typeface="Arial" panose="020B0604020202020204" pitchFamily="34" charset="0"/>
              <a:buChar char="•"/>
            </a:pPr>
            <a:r>
              <a:rPr lang="en-GB" sz="2400" b="0" i="0" dirty="0">
                <a:solidFill>
                  <a:schemeClr val="bg1"/>
                </a:solidFill>
                <a:effectLst/>
                <a:latin typeface="Arial Black" panose="020B0A04020102020204" pitchFamily="34" charset="0"/>
              </a:rPr>
              <a:t>the company begins to be wound up.</a:t>
            </a:r>
          </a:p>
          <a:p>
            <a:pPr algn="l">
              <a:buFont typeface="Arial" panose="020B0604020202020204" pitchFamily="34" charset="0"/>
              <a:buChar char="•"/>
            </a:pPr>
            <a:endParaRPr lang="en-GB" sz="2400" b="0" i="0" dirty="0">
              <a:solidFill>
                <a:schemeClr val="bg1"/>
              </a:solidFill>
              <a:effectLst/>
              <a:latin typeface="Arial Black" panose="020B0A04020102020204" pitchFamily="34" charset="0"/>
            </a:endParaRPr>
          </a:p>
          <a:p>
            <a:pPr algn="l"/>
            <a:r>
              <a:rPr lang="en-GB" sz="2400" b="0" i="0" dirty="0">
                <a:solidFill>
                  <a:schemeClr val="bg1"/>
                </a:solidFill>
                <a:effectLst/>
                <a:highlight>
                  <a:srgbClr val="FFFF00"/>
                </a:highlight>
                <a:latin typeface="Arial Black" panose="020B0A04020102020204" pitchFamily="34" charset="0"/>
              </a:rPr>
              <a:t>If the unpaid amount is reported more than three months after the due date, the only way to remit the penalty is to pay the debt.</a:t>
            </a:r>
            <a:endParaRPr lang="en-US" sz="2400"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Entering into an Arrangement with the ATO is not an action which complies with a DPN.</a:t>
            </a: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2277" y="6114290"/>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6426754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7258269"/>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12. Conflicts of Interest</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“Where proceedings commenced to remove current liquidators – where 99.93% of creditors by value consent to appointment – where remaining creditors were notified but did not appear – application for approval of entry into funding and indemnity agreements – where liquidators otherwise unfunded – where difficulty in otherwise securing funding – where liquidators consider that potential viable claims exist against plaintiff and his associated entities”</a:t>
            </a:r>
          </a:p>
          <a:p>
            <a:pPr>
              <a:lnSpc>
                <a:spcPct val="107000"/>
              </a:lnSpc>
              <a:spcAft>
                <a:spcPts val="800"/>
              </a:spcAft>
            </a:pPr>
            <a:r>
              <a:rPr lang="en-GB"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T</a:t>
            </a:r>
            <a:r>
              <a:rPr lang="en-GB"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he Court explained </a:t>
            </a:r>
            <a:r>
              <a:rPr lang="en-GB"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that </a:t>
            </a:r>
            <a:r>
              <a:rPr lang="en-GB"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concerns about </a:t>
            </a:r>
            <a:r>
              <a:rPr lang="en-GB"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any </a:t>
            </a:r>
            <a:r>
              <a:rPr lang="en-GB"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alleged conflict in investigating potential misconduct allegations against the receivers, whilst being funded by the receivers’ appointor, could be dismissed by appointing special purpose liquidators.</a:t>
            </a:r>
            <a:endParaRPr lang="en-AU"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Canavan v ICRA Rolleston Pty Ltd (Receivers and Managers Appointed) (in liquidation) (No 2) [2022] FCA 137 </a:t>
            </a:r>
          </a:p>
          <a:p>
            <a:pPr>
              <a:lnSpc>
                <a:spcPct val="107000"/>
              </a:lnSpc>
              <a:spcAft>
                <a:spcPts val="800"/>
              </a:spcAft>
            </a:pPr>
            <a:endPar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“It is not just a conflict of interest but of interest and duty – the duty aspect is fundamental. … The appointment of a special purpose liquidator or investigating liquidator was not intended to overcome a clear breach of duty arising from a conflict of interest” … INO</a:t>
            </a:r>
            <a:endParaRPr lang="en-AU"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latin typeface="Arial Black" panose="020B0A04020102020204" pitchFamily="34" charset="0"/>
                <a:ea typeface="Calibri" panose="020F0502020204030204" pitchFamily="34" charset="0"/>
                <a:cs typeface="Times New Roman" panose="02020603050405020304" pitchFamily="18" charset="0"/>
              </a:rPr>
              <a:t>PRE-APPOINTMENT ADVICE!</a:t>
            </a: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4270"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35461782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98131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12. Conflicts of Interest</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36 It was submitted, and I accept, that conflicts of this kind are not new and that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courts have typically addressed such conflicts </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 one of three ways:[20]</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by appointing a  special purpose liquidator </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to determine the issue that has created the conflict (and only that issue);</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(2)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by removing the liquidator </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affected by the conflict from one or more of the companies concerned and appointing a new liquidator in their place; or</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(3)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by a direction to the conflicted liquidator</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pursuant to s 90-15 of the Insolvency Practice Schedule or the inherent jurisdiction of the Court that they would be justified in performing an act which would or may otherwise involve a conflict, such as admitting or rejecting a contentious proof. </a:t>
            </a:r>
          </a:p>
          <a:p>
            <a:pPr>
              <a:lnSpc>
                <a:spcPct val="107000"/>
              </a:lnSpc>
              <a:spcAft>
                <a:spcPts val="800"/>
              </a:spcAft>
            </a:pPr>
            <a:endPar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37 I accept the submissions made on behalf of the BBYN Liquidators and BBYL Liquidators that the third course above is the preferable course in this case for the following reasons.</a:t>
            </a:r>
            <a:endParaRPr lang="en-AU"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[20] See In the matter of </a:t>
            </a:r>
            <a:r>
              <a:rPr lang="en-GB" sz="10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Bestjet</a:t>
            </a:r>
            <a:r>
              <a:rPr lang="en-GB"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Travel Pty Ltd (in </a:t>
            </a:r>
            <a:r>
              <a:rPr lang="en-GB" sz="10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liq</a:t>
            </a:r>
            <a:r>
              <a:rPr lang="en-GB"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[2020] FCA 1881 at [4] and the authorities there referred to.</a:t>
            </a:r>
          </a:p>
          <a:p>
            <a:pPr>
              <a:lnSpc>
                <a:spcPct val="107000"/>
              </a:lnSpc>
              <a:spcAft>
                <a:spcPts val="800"/>
              </a:spcAft>
            </a:pPr>
            <a:r>
              <a:rPr lang="en-GB"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 the matter of BBY Limited (Receivers &amp; Managers Appointed) (In Liquidation) [2021] NSWSC 1514 (25 November 2021)</a:t>
            </a:r>
          </a:p>
          <a:p>
            <a:pPr>
              <a:lnSpc>
                <a:spcPct val="107000"/>
              </a:lnSpc>
              <a:spcAft>
                <a:spcPts val="800"/>
              </a:spcAft>
            </a:pPr>
            <a:endParaRPr lang="en-AU" sz="1000" i="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09488" y="5987510"/>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2278"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11667228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6871"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23249" y="526675"/>
            <a:ext cx="12192001" cy="6054671"/>
          </a:xfrm>
          <a:prstGeom prst="rect">
            <a:avLst/>
          </a:prstGeom>
          <a:noFill/>
        </p:spPr>
        <p:txBody>
          <a:bodyPr wrap="square" rtlCol="0">
            <a:spAutoFit/>
          </a:bodyPr>
          <a:lstStyle/>
          <a:p>
            <a:pPr defTabSz="129982">
              <a:lnSpc>
                <a:spcPct val="150000"/>
              </a:lnSpc>
            </a:pPr>
            <a:r>
              <a:rPr lang="en-GB" sz="1600" b="1" u="sng" dirty="0">
                <a:solidFill>
                  <a:prstClr val="black"/>
                </a:solidFill>
                <a:latin typeface="Arial Black" panose="020B0A04020102020204" pitchFamily="34" charset="0"/>
              </a:rPr>
              <a:t>12. Conflicts of Interest</a:t>
            </a:r>
          </a:p>
          <a:p>
            <a:pPr>
              <a:lnSpc>
                <a:spcPct val="107000"/>
              </a:lnSpc>
              <a:spcAft>
                <a:spcPts val="800"/>
              </a:spcAft>
            </a:pPr>
            <a:r>
              <a:rPr lang="en-GB" sz="1600" b="1" u="sng" dirty="0">
                <a:solidFill>
                  <a:prstClr val="black"/>
                </a:solidFill>
                <a:latin typeface="Arial Black" panose="020B0A04020102020204" pitchFamily="34" charset="0"/>
              </a:rPr>
              <a:t>DIRRI, by ARITA</a:t>
            </a:r>
          </a:p>
          <a:p>
            <a:pPr>
              <a:lnSpc>
                <a:spcPct val="107000"/>
              </a:lnSpc>
              <a:spcAft>
                <a:spcPts val="800"/>
              </a:spcAft>
            </a:pPr>
            <a:r>
              <a:rPr lang="en-GB" sz="1600" b="1" u="sng" dirty="0">
                <a:solidFill>
                  <a:prstClr val="black"/>
                </a:solidFill>
                <a:latin typeface="Arial Black" panose="020B0A04020102020204" pitchFamily="34" charset="0"/>
              </a:rPr>
              <a:t>A.	Circumstances of appointment</a:t>
            </a:r>
          </a:p>
          <a:p>
            <a:pPr>
              <a:lnSpc>
                <a:spcPct val="107000"/>
              </a:lnSpc>
              <a:spcAft>
                <a:spcPts val="800"/>
              </a:spcAft>
            </a:pPr>
            <a:r>
              <a:rPr lang="en-GB" sz="1600" b="1" u="sng" dirty="0">
                <a:solidFill>
                  <a:prstClr val="black"/>
                </a:solidFill>
                <a:latin typeface="Arial Black" panose="020B0A04020102020204" pitchFamily="34" charset="0"/>
              </a:rPr>
              <a:t>How I was referred this appointment</a:t>
            </a:r>
          </a:p>
          <a:p>
            <a:pPr>
              <a:lnSpc>
                <a:spcPct val="107000"/>
              </a:lnSpc>
              <a:spcAft>
                <a:spcPts val="800"/>
              </a:spcAft>
            </a:pPr>
            <a:r>
              <a:rPr lang="en-GB" sz="16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Did I meet with the company, the directors or their advisers before I was appointed?</a:t>
            </a:r>
          </a:p>
          <a:p>
            <a:pPr>
              <a:lnSpc>
                <a:spcPct val="107000"/>
              </a:lnSpc>
              <a:spcAft>
                <a:spcPts val="800"/>
              </a:spcAft>
            </a:pPr>
            <a:r>
              <a:rPr lang="en-GB"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Yes   ☐  No</a:t>
            </a:r>
          </a:p>
          <a:p>
            <a:pPr>
              <a:lnSpc>
                <a:spcPct val="107000"/>
              </a:lnSpc>
              <a:spcAft>
                <a:spcPts val="800"/>
              </a:spcAft>
            </a:pPr>
            <a:r>
              <a:rPr lang="en-GB" sz="16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I had the following meetings </a:t>
            </a:r>
            <a:r>
              <a:rPr lang="en-GB"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[OR if </a:t>
            </a:r>
            <a:r>
              <a:rPr lang="en-GB" sz="16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interactions</a:t>
            </a:r>
            <a:r>
              <a:rPr lang="en-GB"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other than meetings explain that] with the Company, directors [including names] and its advisors during [insert time period]:</a:t>
            </a:r>
          </a:p>
          <a:p>
            <a:pPr>
              <a:lnSpc>
                <a:spcPct val="107000"/>
              </a:lnSpc>
              <a:spcAft>
                <a:spcPts val="800"/>
              </a:spcAft>
            </a:pPr>
            <a:r>
              <a:rPr lang="en-GB"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[set out details of meetings or other interactions]</a:t>
            </a:r>
          </a:p>
          <a:p>
            <a:pPr>
              <a:lnSpc>
                <a:spcPct val="107000"/>
              </a:lnSpc>
              <a:spcAft>
                <a:spcPts val="800"/>
              </a:spcAft>
            </a:pPr>
            <a:r>
              <a:rPr lang="en-GB"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These [meetings/</a:t>
            </a:r>
            <a:r>
              <a:rPr lang="en-GB" sz="16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phonecalls</a:t>
            </a:r>
            <a:r>
              <a:rPr lang="en-GB"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/emails] were </a:t>
            </a:r>
            <a:r>
              <a:rPr lang="en-GB" sz="16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for the purposes of:</a:t>
            </a:r>
          </a:p>
          <a:p>
            <a:pPr>
              <a:lnSpc>
                <a:spcPct val="107000"/>
              </a:lnSpc>
              <a:spcAft>
                <a:spcPts val="800"/>
              </a:spcAft>
            </a:pPr>
            <a:r>
              <a:rPr lang="en-GB"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en-GB" sz="16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Explain relevant issues discussed having regards to the limitations imposed under the COPP: Insolvency Services in respect of pre-appointment advice].</a:t>
            </a:r>
          </a:p>
          <a:p>
            <a:pPr>
              <a:lnSpc>
                <a:spcPct val="107000"/>
              </a:lnSpc>
              <a:spcAft>
                <a:spcPts val="800"/>
              </a:spcAft>
            </a:pPr>
            <a:r>
              <a:rPr lang="en-GB"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 received remuneration of [insert value] OR no remuneration for this advice.</a:t>
            </a:r>
          </a:p>
          <a:p>
            <a:pPr>
              <a:lnSpc>
                <a:spcPct val="107000"/>
              </a:lnSpc>
              <a:spcAft>
                <a:spcPts val="800"/>
              </a:spcAft>
            </a:pPr>
            <a:r>
              <a:rPr lang="en-GB"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 my opinion, this/these meeting(s) does/do not result in a conflict of interest or duty for the </a:t>
            </a:r>
            <a:r>
              <a:rPr lang="en-GB" sz="1600"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r</a:t>
            </a:r>
            <a:r>
              <a:rPr lang="en-GB"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easons:</a:t>
            </a:r>
          </a:p>
          <a:p>
            <a:pPr>
              <a:lnSpc>
                <a:spcPct val="107000"/>
              </a:lnSpc>
              <a:spcAft>
                <a:spcPts val="800"/>
              </a:spcAft>
            </a:pPr>
            <a:r>
              <a:rPr lang="en-GB"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[provide here</a:t>
            </a:r>
          </a:p>
          <a:p>
            <a:pPr>
              <a:lnSpc>
                <a:spcPct val="107000"/>
              </a:lnSpc>
              <a:spcAft>
                <a:spcPts val="800"/>
              </a:spcAft>
            </a:pPr>
            <a:r>
              <a:rPr lang="en-GB" sz="16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I have provided no other information or advice </a:t>
            </a:r>
            <a:r>
              <a:rPr lang="en-GB"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to [</a:t>
            </a:r>
            <a:r>
              <a:rPr lang="en-GB" sz="16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CompanyName</a:t>
            </a:r>
            <a:r>
              <a:rPr lang="en-GB"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its directors and its advisors] prior to my appointment beyond that outlined in this DIRRI.</a:t>
            </a:r>
            <a:endParaRPr lang="en-AU"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107666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6403"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01740"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665695"/>
            <a:ext cx="12191999" cy="5435847"/>
          </a:xfrm>
          <a:prstGeom prst="rect">
            <a:avLst/>
          </a:prstGeom>
          <a:noFill/>
        </p:spPr>
        <p:txBody>
          <a:bodyPr wrap="square" rtlCol="0">
            <a:spAutoFit/>
          </a:bodyPr>
          <a:lstStyle/>
          <a:p>
            <a:pPr marL="342900" indent="-342900">
              <a:lnSpc>
                <a:spcPct val="107000"/>
              </a:lnSpc>
              <a:spcAft>
                <a:spcPts val="800"/>
              </a:spcAft>
              <a:buAutoNum type="arabicPeriod"/>
            </a:pPr>
            <a:r>
              <a:rPr lang="en-US"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Insolvency and Taxes</a:t>
            </a:r>
          </a:p>
          <a:p>
            <a:pPr marL="342900" indent="-342900">
              <a:lnSpc>
                <a:spcPct val="107000"/>
              </a:lnSpc>
              <a:spcAft>
                <a:spcPts val="800"/>
              </a:spcAft>
              <a:buAutoNum type="arabicPeriod"/>
            </a:pPr>
            <a:endParaRPr lang="en-US"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Total personal insolvencies fell by 49.6% in 2020–21 compared to 2019–20. By type of personal insolvency:</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bankruptcies fell by 46.7%</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debt agreements fell by 54.2%</a:t>
            </a: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personal insolvency agreements fell by 46.7% (there were 89 personal insolvency agreements in Australia in 2020–21)</a:t>
            </a:r>
          </a:p>
          <a:p>
            <a:pPr>
              <a:lnSpc>
                <a:spcPct val="107000"/>
              </a:lnSpc>
              <a:spcAft>
                <a:spcPts val="800"/>
              </a:spcAft>
            </a:pPr>
            <a:r>
              <a:rPr lang="en-US" sz="1200" dirty="0">
                <a:latin typeface="Arial Black" panose="020B0A04020102020204" pitchFamily="34" charset="0"/>
                <a:ea typeface="Calibri" panose="020F0502020204030204" pitchFamily="34" charset="0"/>
                <a:cs typeface="Times New Roman" panose="02020603050405020304" pitchFamily="18" charset="0"/>
                <a:hlinkClick r:id="rId4"/>
              </a:rPr>
              <a:t>https://www.afsa.gov.au/about-us/statistics</a:t>
            </a:r>
            <a:r>
              <a:rPr lang="en-US" sz="1200" dirty="0">
                <a:latin typeface="Arial Black" panose="020B0A04020102020204" pitchFamily="34" charset="0"/>
                <a:ea typeface="Calibri" panose="020F0502020204030204" pitchFamily="34" charset="0"/>
                <a:cs typeface="Times New Roman" panose="02020603050405020304" pitchFamily="18" charset="0"/>
              </a:rPr>
              <a:t> </a:t>
            </a:r>
            <a:r>
              <a:rPr lang="en-US" sz="1200"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“Annual statistics for 2020–21”</a:t>
            </a:r>
            <a:endParaRPr lang="en-GB"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Companies entering external administration and controller appointments						</a:t>
            </a:r>
          </a:p>
          <a:p>
            <a:pPr>
              <a:lnSpc>
                <a:spcPct val="107000"/>
              </a:lnSpc>
              <a:spcAft>
                <a:spcPts val="800"/>
              </a:spcAft>
            </a:pPr>
            <a:r>
              <a:rPr lang="en-US"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2019-2020		10,063</a:t>
            </a:r>
          </a:p>
          <a:p>
            <a:pPr>
              <a:lnSpc>
                <a:spcPct val="107000"/>
              </a:lnSpc>
              <a:spcAft>
                <a:spcPts val="800"/>
              </a:spcAft>
            </a:pPr>
            <a:r>
              <a:rPr lang="en-US"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2020-2021		6,027  </a:t>
            </a:r>
            <a:r>
              <a:rPr lang="en-US"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(SBRP 12, Plans 6)(Simp </a:t>
            </a:r>
            <a:r>
              <a:rPr lang="en-US" dirty="0" err="1">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Liq</a:t>
            </a:r>
            <a:r>
              <a:rPr lang="en-US"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 23)</a:t>
            </a: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latin typeface="Arial Black" panose="020B0A04020102020204" pitchFamily="34" charset="0"/>
                <a:ea typeface="Calibri" panose="020F0502020204030204" pitchFamily="34" charset="0"/>
                <a:cs typeface="Times New Roman" panose="02020603050405020304" pitchFamily="18" charset="0"/>
                <a:hlinkClick r:id="rId5"/>
              </a:rPr>
              <a:t>https://asic.gov.au/regulatory-resources/find-a-document/statistics/insolvency-statistics/insolvency-statistics-series-2-external-administration-and-controller-appointments/</a:t>
            </a:r>
            <a:r>
              <a:rPr lang="en-US" sz="1000" dirty="0">
                <a:latin typeface="Arial Black" panose="020B0A04020102020204" pitchFamily="34" charset="0"/>
                <a:ea typeface="Calibri" panose="020F0502020204030204" pitchFamily="34" charset="0"/>
                <a:cs typeface="Times New Roman" panose="02020603050405020304" pitchFamily="18" charset="0"/>
              </a:rPr>
              <a:t> </a:t>
            </a:r>
          </a:p>
        </p:txBody>
      </p:sp>
      <p:pic>
        <p:nvPicPr>
          <p:cNvPr id="3" name="Picture 2"/>
          <p:cNvPicPr>
            <a:picLocks noChangeAspect="1"/>
          </p:cNvPicPr>
          <p:nvPr/>
        </p:nvPicPr>
        <p:blipFill>
          <a:blip r:embed="rId6"/>
          <a:stretch>
            <a:fillRect/>
          </a:stretch>
        </p:blipFill>
        <p:spPr>
          <a:xfrm>
            <a:off x="519439" y="0"/>
            <a:ext cx="10998137" cy="749873"/>
          </a:xfrm>
          <a:prstGeom prst="rect">
            <a:avLst/>
          </a:prstGeom>
        </p:spPr>
      </p:pic>
    </p:spTree>
    <p:extLst>
      <p:ext uri="{BB962C8B-B14F-4D97-AF65-F5344CB8AC3E}">
        <p14:creationId xmlns:p14="http://schemas.microsoft.com/office/powerpoint/2010/main" val="4838335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4270"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543505"/>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r>
              <a:rPr lang="en-GB" sz="2000"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588FDA Unreasonable director-related transactions</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(1)  A transaction of a company is an unreasonable director-related transaction of the company if, and only if:</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  the transaction is … (e.g. a payment)</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(b)  the payment, disposition or issue is, or is to be, made to:</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en-GB"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 director of the company; or</a:t>
            </a:r>
          </a:p>
          <a:p>
            <a:pPr>
              <a:lnSpc>
                <a:spcPct val="107000"/>
              </a:lnSpc>
              <a:spcAft>
                <a:spcPts val="800"/>
              </a:spcAft>
            </a:pP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(ii)  a close associate of a director </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of the company; or</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(iii)  a person on behalf of, or for the benefit of, a person mentioned in subparagraph (</a:t>
            </a:r>
            <a:r>
              <a:rPr lang="en-GB"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or (ii); and</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(c)  it may be expected that a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reasonable person in the company's circumstances would not have entered into the transaction</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having regard to:</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en-GB"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the benefits (if any) to the company of entering into the transaction; and  (ii)  the detriment to the company of entering into the transaction; and                        (iii)  the respective benefits to other parties to the transaction of entering into it; </a:t>
            </a:r>
            <a:endParaRPr lang="en-AU"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6972099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85128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r>
              <a:rPr lang="en-GB" sz="2000"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588FE Voidable transactions</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(6A)  The transaction is voidable if:</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  it is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an unreasonable director-related transaction of the company</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and</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(b)  it was entered into, or an act was done for the purposes of giving effect to it:</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en-GB"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during the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4 years ending on the relation-back day</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or</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(ii)  after that day but on or before the day when the winding up began.</a:t>
            </a:r>
          </a:p>
          <a:p>
            <a:pPr>
              <a:lnSpc>
                <a:spcPct val="107000"/>
              </a:lnSpc>
              <a:spcAft>
                <a:spcPts val="800"/>
              </a:spcAft>
            </a:pPr>
            <a:endParaRPr lang="en-GB" sz="1800"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588FDA Unreasonable director-related transactions</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(3)  A transaction may be an unreasonable director-related transaction because of subsection (1):                     (a)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whether or not a creditor </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of the company is a party to the transaction; and</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(b)  even if the transaction is given effect to, or is required to be given effect to,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because of an order of an Australian court </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or a direction by an agency.</a:t>
            </a:r>
          </a:p>
          <a:p>
            <a:pPr>
              <a:lnSpc>
                <a:spcPct val="107000"/>
              </a:lnSpc>
              <a:spcAft>
                <a:spcPts val="800"/>
              </a:spcAft>
            </a:pPr>
            <a:endPar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No Insolvency test</a:t>
            </a:r>
            <a:endParaRPr lang="en-AU"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8444" y="6088072"/>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05156508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6073073"/>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The Judge </a:t>
            </a:r>
            <a:r>
              <a:rPr lang="en-GB" sz="20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refused the application </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to extend the time to commence unreasonable director-related and uncommercial transaction proceedings against the Director</a:t>
            </a:r>
          </a:p>
          <a:p>
            <a:pPr>
              <a:lnSpc>
                <a:spcPct val="107000"/>
              </a:lnSpc>
              <a:spcAft>
                <a:spcPts val="800"/>
              </a:spcAft>
            </a:pP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The Director relied, in part, on a letter from the Liquidator…</a:t>
            </a:r>
          </a:p>
          <a:p>
            <a:pPr>
              <a:lnSpc>
                <a:spcPct val="107000"/>
              </a:lnSpc>
              <a:spcAft>
                <a:spcPts val="800"/>
              </a:spcAft>
            </a:pPr>
            <a:endParaRPr lang="en-GB" sz="2000" i="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The statement “… </a:t>
            </a:r>
            <a:r>
              <a:rPr lang="en-GB" sz="20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we already have a good barrister briefed to prepare the claim </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and that claim should be ready to file against you and Rachel well before 30 June 2021” is at odds with the suggestion that the applicant could not have commenced a proceeding within time”.</a:t>
            </a:r>
            <a:endParaRPr lang="en-AU"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Baskerville v Baskerville &amp; </a:t>
            </a:r>
            <a:r>
              <a:rPr lang="en-AU" sz="2000" i="1" dirty="0" err="1">
                <a:solidFill>
                  <a:schemeClr val="bg1"/>
                </a:solidFill>
                <a:latin typeface="Arial Black" panose="020B0A04020102020204" pitchFamily="34" charset="0"/>
                <a:ea typeface="Calibri" panose="020F0502020204030204" pitchFamily="34" charset="0"/>
                <a:cs typeface="Times New Roman" panose="02020603050405020304" pitchFamily="18" charset="0"/>
              </a:rPr>
              <a:t>Ors</a:t>
            </a:r>
            <a:r>
              <a:rPr lang="en-AU" sz="2000"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 [2021] QSC 292</a:t>
            </a: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2000" i="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17238" y="6046743"/>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3942" y="6117661"/>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6711843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491262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endParaRPr lang="en-GB" sz="14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450 In the Liquidator’s Examination, </a:t>
            </a:r>
            <a:r>
              <a:rPr lang="en-GB" sz="20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Mr </a:t>
            </a:r>
            <a:r>
              <a:rPr lang="en-GB" sz="2000" i="1" dirty="0" err="1">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Vartuli</a:t>
            </a:r>
            <a:r>
              <a:rPr lang="en-GB" sz="20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(the accountant</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said that, nonetheless, </a:t>
            </a:r>
            <a:r>
              <a:rPr lang="en-GB" sz="20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he for some reason backdated the write offs </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to the dates that appear in the General Ledger.</a:t>
            </a:r>
          </a:p>
          <a:p>
            <a:pPr>
              <a:lnSpc>
                <a:spcPct val="107000"/>
              </a:lnSpc>
              <a:spcAft>
                <a:spcPts val="800"/>
              </a:spcAft>
            </a:pP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451 Despite Mr </a:t>
            </a:r>
            <a:r>
              <a:rPr lang="en-GB" sz="20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Vartuli’s</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evidence, and despite the fact that Mr </a:t>
            </a:r>
            <a:r>
              <a:rPr lang="en-GB" sz="20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Yazbek</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and Mr Sweeney had admitted in their List Response that the Shareholders’ Loans were “</a:t>
            </a:r>
            <a:r>
              <a:rPr lang="en-GB" sz="20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written off on or about 6 February 2017</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in closing submissions it was submitted on their behalf:</a:t>
            </a:r>
          </a:p>
          <a:p>
            <a:pPr>
              <a:lnSpc>
                <a:spcPct val="107000"/>
              </a:lnSpc>
              <a:spcAft>
                <a:spcPts val="800"/>
              </a:spcAft>
            </a:pP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“While the assertions of the write offs suggest that they took place around the time of the 6 February 2017, </a:t>
            </a:r>
            <a:r>
              <a:rPr lang="en-GB" sz="20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general ledger of Atlas in fact shows that the write offs took place between 1 and 11 November 2016</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AU"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Fitz Jersey Pty Ltd v Atlas Construction Group Pty Ltd (in </a:t>
            </a:r>
            <a:r>
              <a:rPr lang="en-AU" sz="10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liq</a:t>
            </a:r>
            <a:r>
              <a:rPr lang="en-AU"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[2021] NSWSC 1692 (22 December 2021)</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20"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31853015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17238" y="6030029"/>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651996"/>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13. Director Related Transactions</a:t>
            </a:r>
          </a:p>
          <a:p>
            <a:pPr>
              <a:lnSpc>
                <a:spcPct val="107000"/>
              </a:lnSpc>
              <a:spcAft>
                <a:spcPts val="800"/>
              </a:spcAft>
            </a:pPr>
            <a:r>
              <a:rPr lang="en-GB"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1242 </a:t>
            </a:r>
            <a:r>
              <a:rPr lang="en-GB"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loans were written off. That is, they were forgiven.</a:t>
            </a:r>
          </a:p>
          <a:p>
            <a:pPr>
              <a:lnSpc>
                <a:spcPct val="107000"/>
              </a:lnSpc>
              <a:spcAft>
                <a:spcPts val="800"/>
              </a:spcAft>
            </a:pPr>
            <a:r>
              <a:rPr lang="en-GB"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1243 Fitz Jersey contends that the writing off of the Shareholders’ Loans was an unreasonable director-related transaction for the purposes of s 588FDA of the Corporations Act.</a:t>
            </a:r>
          </a:p>
          <a:p>
            <a:pPr>
              <a:lnSpc>
                <a:spcPct val="107000"/>
              </a:lnSpc>
              <a:spcAft>
                <a:spcPts val="800"/>
              </a:spcAft>
            </a:pP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1250 …</a:t>
            </a:r>
          </a:p>
          <a:p>
            <a:pPr>
              <a:lnSpc>
                <a:spcPct val="107000"/>
              </a:lnSpc>
              <a:spcAft>
                <a:spcPts val="800"/>
              </a:spcAft>
            </a:pP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(a) there was no benefit to Atlas in entering into the transaction (</a:t>
            </a:r>
            <a:r>
              <a:rPr lang="en-GB" i="1"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it was in substance a gift made by Atlas to the shareholders</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(b) </a:t>
            </a:r>
            <a:r>
              <a:rPr lang="en-GB" i="1"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there was a detriment to Atlas </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as a result of the transaction as it lost a chose in action against </a:t>
            </a:r>
            <a:r>
              <a:rPr lang="en-GB" i="1" dirty="0" err="1">
                <a:solidFill>
                  <a:schemeClr val="bg1"/>
                </a:solidFill>
                <a:latin typeface="Arial Black" panose="020B0A04020102020204" pitchFamily="34" charset="0"/>
                <a:ea typeface="Calibri" panose="020F0502020204030204" pitchFamily="34" charset="0"/>
                <a:cs typeface="Times New Roman" panose="02020603050405020304" pitchFamily="18" charset="0"/>
              </a:rPr>
              <a:t>Kebzay</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 and </a:t>
            </a:r>
            <a:r>
              <a:rPr lang="en-GB" i="1" dirty="0" err="1">
                <a:solidFill>
                  <a:schemeClr val="bg1"/>
                </a:solidFill>
                <a:latin typeface="Arial Black" panose="020B0A04020102020204" pitchFamily="34" charset="0"/>
                <a:ea typeface="Calibri" panose="020F0502020204030204" pitchFamily="34" charset="0"/>
                <a:cs typeface="Times New Roman" panose="02020603050405020304" pitchFamily="18" charset="0"/>
              </a:rPr>
              <a:t>Sweenham</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 of $449,085 for </a:t>
            </a:r>
            <a:r>
              <a:rPr lang="en-GB" i="1" dirty="0" err="1">
                <a:solidFill>
                  <a:schemeClr val="bg1"/>
                </a:solidFill>
                <a:latin typeface="Arial Black" panose="020B0A04020102020204" pitchFamily="34" charset="0"/>
                <a:ea typeface="Calibri" panose="020F0502020204030204" pitchFamily="34" charset="0"/>
                <a:cs typeface="Times New Roman" panose="02020603050405020304" pitchFamily="18" charset="0"/>
              </a:rPr>
              <a:t>Kebzay</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 and $6,000 for </a:t>
            </a:r>
            <a:r>
              <a:rPr lang="en-GB" i="1" dirty="0" err="1">
                <a:solidFill>
                  <a:schemeClr val="bg1"/>
                </a:solidFill>
                <a:latin typeface="Arial Black" panose="020B0A04020102020204" pitchFamily="34" charset="0"/>
                <a:ea typeface="Calibri" panose="020F0502020204030204" pitchFamily="34" charset="0"/>
                <a:cs typeface="Times New Roman" panose="02020603050405020304" pitchFamily="18" charset="0"/>
              </a:rPr>
              <a:t>Sweenham</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 and</a:t>
            </a:r>
          </a:p>
          <a:p>
            <a:pPr>
              <a:lnSpc>
                <a:spcPct val="107000"/>
              </a:lnSpc>
              <a:spcAft>
                <a:spcPts val="800"/>
              </a:spcAft>
            </a:pP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(c) there </a:t>
            </a:r>
            <a:r>
              <a:rPr lang="en-GB" i="1"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was an obvious, and corresponding, benefit to </a:t>
            </a:r>
            <a:r>
              <a:rPr lang="en-GB" i="1" dirty="0" err="1">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Kebzay</a:t>
            </a:r>
            <a:r>
              <a:rPr lang="en-GB" i="1"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 and </a:t>
            </a:r>
            <a:r>
              <a:rPr lang="en-GB" i="1" dirty="0" err="1">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Sweenham</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1251 In those circumstances, I am satisfied that a reasonable person in Atlas’s position would not have written off the loans and that, accordingly,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they were unreasonable director-related transactions </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for the purposes of  s 588FDA  of the Corporations Act.</a:t>
            </a:r>
          </a:p>
          <a:p>
            <a:pPr>
              <a:lnSpc>
                <a:spcPct val="107000"/>
              </a:lnSpc>
              <a:spcAft>
                <a:spcPts val="800"/>
              </a:spcAft>
            </a:pPr>
            <a:endPar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Fitz Jersey Pty Ltd v Atlas Construction Group Pty Ltd (in </a:t>
            </a:r>
            <a:r>
              <a:rPr lang="en-AU" sz="10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liq</a:t>
            </a:r>
            <a:r>
              <a:rPr lang="en-AU"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[2021] NSWSC 1692 (22 December 2021)</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3942" y="6117540"/>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31746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302216" y="960626"/>
            <a:ext cx="12192001" cy="5430589"/>
          </a:xfrm>
          <a:prstGeom prst="rect">
            <a:avLst/>
          </a:prstGeom>
          <a:noFill/>
        </p:spPr>
        <p:txBody>
          <a:bodyPr wrap="square" rtlCol="0">
            <a:spAutoFit/>
          </a:bodyPr>
          <a:lstStyle/>
          <a:p>
            <a:pPr lvl="0"/>
            <a:r>
              <a:rPr lang="en-AU" sz="2000" b="1" u="sng" dirty="0">
                <a:solidFill>
                  <a:schemeClr val="bg1"/>
                </a:solidFill>
                <a:latin typeface="Arial Black" panose="020B0A04020102020204" pitchFamily="34" charset="0"/>
                <a:ea typeface="Calibri" panose="020F0502020204030204" pitchFamily="34" charset="0"/>
              </a:rPr>
              <a:t>14. </a:t>
            </a:r>
            <a:r>
              <a:rPr lang="en-AU" sz="2000" b="1" u="sng" dirty="0">
                <a:solidFill>
                  <a:schemeClr val="bg1"/>
                </a:solidFill>
                <a:effectLst/>
                <a:latin typeface="Arial Black" panose="020B0A04020102020204" pitchFamily="34" charset="0"/>
                <a:ea typeface="Calibri" panose="020F0502020204030204" pitchFamily="34" charset="0"/>
              </a:rPr>
              <a:t>Other changes;  </a:t>
            </a:r>
          </a:p>
          <a:p>
            <a:pPr lvl="0"/>
            <a:endParaRPr lang="en-AU" sz="2000" b="1" u="sng" dirty="0">
              <a:solidFill>
                <a:schemeClr val="bg1"/>
              </a:solidFill>
              <a:latin typeface="Arial Black" panose="020B0A04020102020204" pitchFamily="34" charset="0"/>
              <a:ea typeface="Calibri" panose="020F0502020204030204" pitchFamily="34" charset="0"/>
            </a:endParaRPr>
          </a:p>
          <a:p>
            <a:pPr lvl="0"/>
            <a:r>
              <a:rPr lang="en-AU" sz="2000" u="sng" dirty="0">
                <a:solidFill>
                  <a:schemeClr val="bg1"/>
                </a:solidFill>
                <a:effectLst/>
                <a:latin typeface="Arial Black" panose="020B0A04020102020204" pitchFamily="34" charset="0"/>
                <a:ea typeface="Calibri" panose="020F0502020204030204" pitchFamily="34" charset="0"/>
              </a:rPr>
              <a:t>Tax losses</a:t>
            </a:r>
          </a:p>
          <a:p>
            <a:pPr lvl="0"/>
            <a:endParaRPr lang="en-AU" sz="2000" u="sng" dirty="0">
              <a:effectLst/>
              <a:latin typeface="Arial Black" panose="020B0A04020102020204" pitchFamily="34" charset="0"/>
              <a:ea typeface="Calibri" panose="020F0502020204030204" pitchFamily="34" charset="0"/>
            </a:endParaRPr>
          </a:p>
          <a:p>
            <a:pPr defTabSz="129982">
              <a:lnSpc>
                <a:spcPct val="150000"/>
              </a:lnSpc>
            </a:pPr>
            <a:r>
              <a:rPr lang="en-GB" sz="2000" b="1" dirty="0">
                <a:solidFill>
                  <a:prstClr val="black"/>
                </a:solidFill>
                <a:latin typeface="Arial Black" panose="020B0A04020102020204" pitchFamily="34" charset="0"/>
              </a:rPr>
              <a:t>2020 loss $100,000</a:t>
            </a:r>
          </a:p>
          <a:p>
            <a:pPr defTabSz="129982">
              <a:lnSpc>
                <a:spcPct val="150000"/>
              </a:lnSpc>
            </a:pPr>
            <a:r>
              <a:rPr lang="en-GB" sz="2000" b="1" dirty="0">
                <a:solidFill>
                  <a:prstClr val="black"/>
                </a:solidFill>
                <a:latin typeface="Arial Black" panose="020B0A04020102020204" pitchFamily="34" charset="0"/>
              </a:rPr>
              <a:t>2021 profit $100,00</a:t>
            </a:r>
          </a:p>
          <a:p>
            <a:pPr defTabSz="129982">
              <a:lnSpc>
                <a:spcPct val="150000"/>
              </a:lnSpc>
            </a:pPr>
            <a:r>
              <a:rPr lang="en-GB" sz="2000" b="1" dirty="0">
                <a:solidFill>
                  <a:prstClr val="black"/>
                </a:solidFill>
                <a:latin typeface="Arial Black" panose="020B0A04020102020204" pitchFamily="34" charset="0"/>
              </a:rPr>
              <a:t>Retained Earning $NIL</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2020 profit $100,000</a:t>
            </a:r>
          </a:p>
          <a:p>
            <a:pPr defTabSz="129982">
              <a:lnSpc>
                <a:spcPct val="150000"/>
              </a:lnSpc>
            </a:pPr>
            <a:r>
              <a:rPr lang="en-GB" sz="2000" b="1" dirty="0">
                <a:solidFill>
                  <a:prstClr val="black"/>
                </a:solidFill>
                <a:latin typeface="Arial Black" panose="020B0A04020102020204" pitchFamily="34" charset="0"/>
              </a:rPr>
              <a:t>2020 tax $25,000</a:t>
            </a:r>
          </a:p>
          <a:p>
            <a:pPr defTabSz="129982">
              <a:lnSpc>
                <a:spcPct val="150000"/>
              </a:lnSpc>
            </a:pPr>
            <a:r>
              <a:rPr lang="en-GB" sz="2000" b="1" dirty="0">
                <a:solidFill>
                  <a:prstClr val="black"/>
                </a:solidFill>
                <a:latin typeface="Arial Black" panose="020B0A04020102020204" pitchFamily="34" charset="0"/>
              </a:rPr>
              <a:t>2021 loss $100,000</a:t>
            </a:r>
          </a:p>
          <a:p>
            <a:pPr defTabSz="129982">
              <a:lnSpc>
                <a:spcPct val="150000"/>
              </a:lnSpc>
            </a:pPr>
            <a:r>
              <a:rPr lang="en-GB" sz="2000" b="1" dirty="0">
                <a:solidFill>
                  <a:prstClr val="black"/>
                </a:solidFill>
                <a:latin typeface="Arial Black" panose="020B0A04020102020204" pitchFamily="34" charset="0"/>
              </a:rPr>
              <a:t>Retained earnings ($25,000)</a:t>
            </a:r>
          </a:p>
          <a:p>
            <a:pPr defTabSz="129982">
              <a:lnSpc>
                <a:spcPct val="150000"/>
              </a:lnSpc>
            </a:pPr>
            <a:endParaRPr lang="en-GB" sz="2000" b="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32727681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3942" y="6087669"/>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17238" y="6025640"/>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463034"/>
          </a:xfrm>
          <a:prstGeom prst="rect">
            <a:avLst/>
          </a:prstGeom>
          <a:noFill/>
        </p:spPr>
        <p:txBody>
          <a:bodyPr wrap="square" rtlCol="0">
            <a:spAutoFit/>
          </a:bodyPr>
          <a:lstStyle/>
          <a:p>
            <a:pPr lvl="0"/>
            <a:r>
              <a:rPr lang="en-AU" sz="2000" b="1" u="sng" dirty="0">
                <a:solidFill>
                  <a:schemeClr val="bg1"/>
                </a:solidFill>
                <a:latin typeface="Arial Black" panose="020B0A04020102020204" pitchFamily="34" charset="0"/>
                <a:ea typeface="Calibri" panose="020F0502020204030204" pitchFamily="34" charset="0"/>
              </a:rPr>
              <a:t>14. </a:t>
            </a:r>
            <a:r>
              <a:rPr lang="en-AU" sz="2000" b="1" u="sng" dirty="0">
                <a:solidFill>
                  <a:schemeClr val="bg1"/>
                </a:solidFill>
                <a:effectLst/>
                <a:latin typeface="Arial Black" panose="020B0A04020102020204" pitchFamily="34" charset="0"/>
                <a:ea typeface="Calibri" panose="020F0502020204030204" pitchFamily="34" charset="0"/>
              </a:rPr>
              <a:t>Other changes;  </a:t>
            </a:r>
          </a:p>
          <a:p>
            <a:pPr lvl="0"/>
            <a:endParaRPr lang="en-AU" sz="2000" b="1" u="sng" dirty="0">
              <a:solidFill>
                <a:schemeClr val="bg1"/>
              </a:solidFill>
              <a:latin typeface="Arial Black" panose="020B0A04020102020204" pitchFamily="34" charset="0"/>
              <a:ea typeface="Calibri" panose="020F0502020204030204" pitchFamily="34" charset="0"/>
            </a:endParaRPr>
          </a:p>
          <a:p>
            <a:pPr lvl="0"/>
            <a:r>
              <a:rPr lang="en-AU" u="sng" dirty="0">
                <a:solidFill>
                  <a:schemeClr val="bg1"/>
                </a:solidFill>
                <a:effectLst/>
                <a:latin typeface="Arial Black" panose="020B0A04020102020204" pitchFamily="34" charset="0"/>
                <a:ea typeface="Calibri" panose="020F0502020204030204" pitchFamily="34" charset="0"/>
              </a:rPr>
              <a:t>Tax losses</a:t>
            </a:r>
          </a:p>
          <a:p>
            <a:pPr lvl="0"/>
            <a:endParaRPr lang="en-AU" u="sng" dirty="0">
              <a:effectLst/>
              <a:latin typeface="Arial Black" panose="020B0A04020102020204" pitchFamily="34" charset="0"/>
              <a:ea typeface="Calibri" panose="020F0502020204030204" pitchFamily="34" charset="0"/>
            </a:endParaRPr>
          </a:p>
          <a:p>
            <a:pPr defTabSz="129982">
              <a:lnSpc>
                <a:spcPct val="150000"/>
              </a:lnSpc>
            </a:pPr>
            <a:r>
              <a:rPr lang="en-GB" b="1" u="sng" dirty="0">
                <a:solidFill>
                  <a:prstClr val="black"/>
                </a:solidFill>
                <a:highlight>
                  <a:srgbClr val="FFFF00"/>
                </a:highlight>
                <a:latin typeface="Arial Black" panose="020B0A04020102020204" pitchFamily="34" charset="0"/>
              </a:rPr>
              <a:t>Loss carry back provides a refundable tax offset that eligible corporate entities can claim:</a:t>
            </a:r>
          </a:p>
          <a:p>
            <a:pPr defTabSz="129982">
              <a:lnSpc>
                <a:spcPct val="150000"/>
              </a:lnSpc>
            </a:pPr>
            <a:r>
              <a:rPr lang="en-GB" b="1" u="sng" dirty="0">
                <a:solidFill>
                  <a:prstClr val="black"/>
                </a:solidFill>
                <a:latin typeface="Arial Black" panose="020B0A04020102020204" pitchFamily="34" charset="0"/>
              </a:rPr>
              <a:t>after the end of their 2020–21, 2021–22 and 2022–23 income years</a:t>
            </a:r>
          </a:p>
          <a:p>
            <a:pPr defTabSz="129982">
              <a:lnSpc>
                <a:spcPct val="150000"/>
              </a:lnSpc>
            </a:pPr>
            <a:r>
              <a:rPr lang="en-GB" b="1" u="sng" dirty="0">
                <a:solidFill>
                  <a:prstClr val="black"/>
                </a:solidFill>
                <a:latin typeface="Arial Black" panose="020B0A04020102020204" pitchFamily="34" charset="0"/>
              </a:rPr>
              <a:t>in their 2020–21, 2021–22 and 2022–23 company tax returns.</a:t>
            </a:r>
          </a:p>
          <a:p>
            <a:pPr defTabSz="129982">
              <a:lnSpc>
                <a:spcPct val="150000"/>
              </a:lnSpc>
            </a:pPr>
            <a:endParaRPr lang="en-GB" b="1" u="sng" dirty="0">
              <a:solidFill>
                <a:prstClr val="black"/>
              </a:solidFill>
              <a:latin typeface="Arial Black" panose="020B0A04020102020204" pitchFamily="34" charset="0"/>
            </a:endParaRPr>
          </a:p>
          <a:p>
            <a:pPr defTabSz="129982">
              <a:lnSpc>
                <a:spcPct val="150000"/>
              </a:lnSpc>
            </a:pPr>
            <a:r>
              <a:rPr lang="en-GB" b="1" u="sng" dirty="0">
                <a:solidFill>
                  <a:prstClr val="black"/>
                </a:solidFill>
                <a:latin typeface="Arial Black" panose="020B0A04020102020204" pitchFamily="34" charset="0"/>
              </a:rPr>
              <a:t>Eligible entities get the offset by choosing to carry back losses to earlier years in which there were income tax liabilities. The offset effectively represents the tax the eligible entity would save if it was able to deduct the loss in the earlier year using the loss year tax rate. As it is a refundable tax offset, it may result in a cash refund, a reduced tax liability or a reduction of a debt you owe us.</a:t>
            </a:r>
          </a:p>
          <a:p>
            <a:pPr defTabSz="129982">
              <a:lnSpc>
                <a:spcPct val="150000"/>
              </a:lnSpc>
            </a:pPr>
            <a:endParaRPr lang="en-GB" sz="2000" b="1" dirty="0">
              <a:solidFill>
                <a:prstClr val="black"/>
              </a:solidFill>
              <a:latin typeface="Arial Black" panose="020B0A04020102020204" pitchFamily="34" charset="0"/>
            </a:endParaRPr>
          </a:p>
        </p:txBody>
      </p:sp>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9635042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966633"/>
          </a:xfrm>
          <a:prstGeom prst="rect">
            <a:avLst/>
          </a:prstGeom>
          <a:noFill/>
        </p:spPr>
        <p:txBody>
          <a:bodyPr wrap="square" rtlCol="0">
            <a:spAutoFit/>
          </a:bodyPr>
          <a:lstStyle/>
          <a:p>
            <a:pPr lvl="0"/>
            <a:r>
              <a:rPr lang="en-AU" sz="2000" b="1" u="sng" dirty="0">
                <a:solidFill>
                  <a:schemeClr val="bg1"/>
                </a:solidFill>
                <a:latin typeface="Arial Black" panose="020B0A04020102020204" pitchFamily="34" charset="0"/>
                <a:ea typeface="Calibri" panose="020F0502020204030204" pitchFamily="34" charset="0"/>
              </a:rPr>
              <a:t>14. </a:t>
            </a:r>
            <a:r>
              <a:rPr lang="en-AU" sz="2000" b="1" u="sng" dirty="0">
                <a:solidFill>
                  <a:schemeClr val="bg1"/>
                </a:solidFill>
                <a:effectLst/>
                <a:latin typeface="Arial Black" panose="020B0A04020102020204" pitchFamily="34" charset="0"/>
                <a:ea typeface="Calibri" panose="020F0502020204030204" pitchFamily="34" charset="0"/>
              </a:rPr>
              <a:t>Other changes;  </a:t>
            </a:r>
          </a:p>
          <a:p>
            <a:pPr lvl="0"/>
            <a:endParaRPr lang="en-AU" sz="2000" b="1" u="sng" dirty="0">
              <a:solidFill>
                <a:schemeClr val="bg1"/>
              </a:solidFill>
              <a:latin typeface="Arial Black" panose="020B0A04020102020204" pitchFamily="34" charset="0"/>
              <a:ea typeface="Calibri" panose="020F0502020204030204" pitchFamily="34" charset="0"/>
            </a:endParaRPr>
          </a:p>
          <a:p>
            <a:pPr algn="l">
              <a:spcBef>
                <a:spcPts val="900"/>
              </a:spcBef>
              <a:spcAft>
                <a:spcPts val="0"/>
              </a:spcAft>
            </a:pPr>
            <a:r>
              <a:rPr lang="en-GB" sz="1800" b="0" i="1" u="sng" dirty="0">
                <a:solidFill>
                  <a:schemeClr val="bg1"/>
                </a:solidFill>
                <a:effectLst/>
                <a:latin typeface="Arial Black" panose="020B0A04020102020204" pitchFamily="34" charset="0"/>
              </a:rPr>
              <a:t>Treasury Laws Amendment (2021 Measures No. 1) Act 2021</a:t>
            </a:r>
          </a:p>
          <a:p>
            <a:pPr algn="l">
              <a:spcBef>
                <a:spcPts val="900"/>
              </a:spcBef>
              <a:spcAft>
                <a:spcPts val="0"/>
              </a:spcAft>
            </a:pPr>
            <a:r>
              <a:rPr lang="en-GB" sz="1800" b="0" i="1" u="sng" dirty="0">
                <a:solidFill>
                  <a:schemeClr val="bg1"/>
                </a:solidFill>
                <a:effectLst/>
                <a:latin typeface="Arial Black" panose="020B0A04020102020204" pitchFamily="34" charset="0"/>
              </a:rPr>
              <a:t>Corporations Act</a:t>
            </a:r>
          </a:p>
          <a:p>
            <a:pPr algn="l">
              <a:spcBef>
                <a:spcPts val="900"/>
              </a:spcBef>
              <a:spcAft>
                <a:spcPts val="0"/>
              </a:spcAft>
            </a:pPr>
            <a:r>
              <a:rPr lang="en-GB" sz="1800" b="0" i="1" dirty="0">
                <a:solidFill>
                  <a:schemeClr val="bg1"/>
                </a:solidFill>
                <a:effectLst/>
                <a:latin typeface="Arial Black" panose="020B0A04020102020204" pitchFamily="34" charset="0"/>
              </a:rPr>
              <a:t>127 (3B)  For the purposes of this section, </a:t>
            </a:r>
            <a:r>
              <a:rPr lang="en-GB" sz="1800" b="0" i="1" dirty="0">
                <a:solidFill>
                  <a:schemeClr val="bg1"/>
                </a:solidFill>
                <a:effectLst/>
                <a:highlight>
                  <a:srgbClr val="FFFF00"/>
                </a:highlight>
                <a:latin typeface="Arial Black" panose="020B0A04020102020204" pitchFamily="34" charset="0"/>
              </a:rPr>
              <a:t>a document is taken to have been signed </a:t>
            </a:r>
            <a:r>
              <a:rPr lang="en-GB" sz="1800" b="0" i="1" dirty="0">
                <a:solidFill>
                  <a:schemeClr val="bg1"/>
                </a:solidFill>
                <a:effectLst/>
                <a:latin typeface="Arial Black" panose="020B0A04020102020204" pitchFamily="34" charset="0"/>
              </a:rPr>
              <a:t>by a person if:</a:t>
            </a:r>
          </a:p>
          <a:p>
            <a:pPr marL="1043940" indent="-1043940" algn="l">
              <a:spcBef>
                <a:spcPts val="200"/>
              </a:spcBef>
              <a:spcAft>
                <a:spcPts val="0"/>
              </a:spcAft>
            </a:pPr>
            <a:r>
              <a:rPr lang="en-GB" sz="1800" b="0" i="1" dirty="0">
                <a:solidFill>
                  <a:schemeClr val="bg1"/>
                </a:solidFill>
                <a:effectLst/>
                <a:latin typeface="Arial Black" panose="020B0A04020102020204" pitchFamily="34" charset="0"/>
              </a:rPr>
              <a:t>                     (a)  a method is used to identify the person and to indicate the person’s intention to sign a copy or counterpart of the document; and</a:t>
            </a:r>
          </a:p>
          <a:p>
            <a:pPr marL="1043940" indent="-1043940" algn="l">
              <a:spcBef>
                <a:spcPts val="200"/>
              </a:spcBef>
              <a:spcAft>
                <a:spcPts val="0"/>
              </a:spcAft>
            </a:pPr>
            <a:r>
              <a:rPr lang="en-GB" sz="1800" b="0" i="1" dirty="0">
                <a:solidFill>
                  <a:schemeClr val="bg1"/>
                </a:solidFill>
                <a:effectLst/>
                <a:latin typeface="Arial Black" panose="020B0A04020102020204" pitchFamily="34" charset="0"/>
              </a:rPr>
              <a:t>                     (b)  the copy or counterpart </a:t>
            </a:r>
            <a:r>
              <a:rPr lang="en-GB" sz="1800" b="0" i="1" dirty="0">
                <a:solidFill>
                  <a:schemeClr val="bg1"/>
                </a:solidFill>
                <a:effectLst/>
                <a:highlight>
                  <a:srgbClr val="FFFF00"/>
                </a:highlight>
                <a:latin typeface="Arial Black" panose="020B0A04020102020204" pitchFamily="34" charset="0"/>
              </a:rPr>
              <a:t>includes the entire contents of the document</a:t>
            </a:r>
            <a:r>
              <a:rPr lang="en-GB" sz="1800" b="0" i="1" dirty="0">
                <a:solidFill>
                  <a:schemeClr val="bg1"/>
                </a:solidFill>
                <a:effectLst/>
                <a:latin typeface="Arial Black" panose="020B0A04020102020204" pitchFamily="34" charset="0"/>
              </a:rPr>
              <a:t>; and</a:t>
            </a:r>
          </a:p>
          <a:p>
            <a:pPr marL="1043940" indent="-1043940" algn="l">
              <a:spcBef>
                <a:spcPts val="200"/>
              </a:spcBef>
              <a:spcAft>
                <a:spcPts val="0"/>
              </a:spcAft>
            </a:pPr>
            <a:r>
              <a:rPr lang="en-GB" sz="1800" b="0" i="1" dirty="0">
                <a:solidFill>
                  <a:schemeClr val="bg1"/>
                </a:solidFill>
                <a:effectLst/>
                <a:latin typeface="Arial Black" panose="020B0A04020102020204" pitchFamily="34" charset="0"/>
              </a:rPr>
              <a:t>                     (c)  the method used was either:</a:t>
            </a:r>
          </a:p>
          <a:p>
            <a:pPr marL="1332230" indent="-1332230" algn="l">
              <a:spcBef>
                <a:spcPts val="200"/>
              </a:spcBef>
              <a:spcAft>
                <a:spcPts val="0"/>
              </a:spcAft>
            </a:pPr>
            <a:r>
              <a:rPr lang="en-GB" sz="1800" b="0" i="1" dirty="0">
                <a:solidFill>
                  <a:schemeClr val="bg1"/>
                </a:solidFill>
                <a:effectLst/>
                <a:latin typeface="Arial Black" panose="020B0A04020102020204" pitchFamily="34" charset="0"/>
              </a:rPr>
              <a:t>                              (</a:t>
            </a:r>
            <a:r>
              <a:rPr lang="en-GB" sz="1800" b="0" i="1" dirty="0" err="1">
                <a:solidFill>
                  <a:schemeClr val="bg1"/>
                </a:solidFill>
                <a:effectLst/>
                <a:latin typeface="Arial Black" panose="020B0A04020102020204" pitchFamily="34" charset="0"/>
              </a:rPr>
              <a:t>i</a:t>
            </a:r>
            <a:r>
              <a:rPr lang="en-GB" sz="1800" b="0" i="1" dirty="0">
                <a:solidFill>
                  <a:schemeClr val="bg1"/>
                </a:solidFill>
                <a:effectLst/>
                <a:latin typeface="Arial Black" panose="020B0A04020102020204" pitchFamily="34" charset="0"/>
              </a:rPr>
              <a:t>)  as reliable as appropriate for the purpose for which the document was generated or communicated, in light of all the circumstances, including any relevant agreement; or</a:t>
            </a:r>
          </a:p>
          <a:p>
            <a:pPr marL="1332230" indent="-1332230" algn="l">
              <a:spcBef>
                <a:spcPts val="200"/>
              </a:spcBef>
              <a:spcAft>
                <a:spcPts val="0"/>
              </a:spcAft>
            </a:pPr>
            <a:r>
              <a:rPr lang="en-GB" sz="1800" b="0" i="1" dirty="0">
                <a:solidFill>
                  <a:schemeClr val="bg1"/>
                </a:solidFill>
                <a:effectLst/>
                <a:latin typeface="Arial Black" panose="020B0A04020102020204" pitchFamily="34" charset="0"/>
              </a:rPr>
              <a:t>                             (ii)  proven in fact to have fulfilled the functions described in paragraph (a), by itself or together with further evidence.</a:t>
            </a:r>
          </a:p>
          <a:p>
            <a:pPr lvl="0"/>
            <a:endParaRPr lang="en-AU" sz="2000" u="sng" dirty="0">
              <a:effectLst/>
              <a:latin typeface="Arial Black" panose="020B0A04020102020204" pitchFamily="34" charset="0"/>
              <a:ea typeface="Calibri" panose="020F0502020204030204" pitchFamily="34" charset="0"/>
            </a:endParaRP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4270" y="6087669"/>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15466180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5"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10714"/>
            <a:ext cx="12191999" cy="5676810"/>
          </a:xfrm>
          <a:prstGeom prst="rect">
            <a:avLst/>
          </a:prstGeom>
          <a:noFill/>
        </p:spPr>
        <p:txBody>
          <a:bodyPr wrap="square" rtlCol="0">
            <a:spAutoFit/>
          </a:bodyPr>
          <a:lstStyle/>
          <a:p>
            <a:pPr defTabSz="129982">
              <a:lnSpc>
                <a:spcPct val="150000"/>
              </a:lnSpc>
            </a:pPr>
            <a:r>
              <a:rPr lang="en-AU" sz="2400" b="1" u="sng" dirty="0">
                <a:solidFill>
                  <a:schemeClr val="bg1"/>
                </a:solidFill>
                <a:latin typeface="Arial Black" panose="020B0A04020102020204" pitchFamily="34" charset="0"/>
                <a:ea typeface="Calibri" panose="020F0502020204030204" pitchFamily="34" charset="0"/>
              </a:rPr>
              <a:t>14. </a:t>
            </a:r>
            <a:r>
              <a:rPr lang="en-AU" sz="2400" b="1" u="sng" dirty="0">
                <a:solidFill>
                  <a:schemeClr val="bg1"/>
                </a:solidFill>
                <a:effectLst/>
                <a:latin typeface="Arial Black" panose="020B0A04020102020204" pitchFamily="34" charset="0"/>
                <a:ea typeface="Calibri" panose="020F0502020204030204" pitchFamily="34" charset="0"/>
              </a:rPr>
              <a:t>Other changes; director </a:t>
            </a:r>
            <a:r>
              <a:rPr lang="en-AU" sz="2400" b="1" u="sng" dirty="0">
                <a:solidFill>
                  <a:prstClr val="black"/>
                </a:solidFill>
                <a:latin typeface="Arial Black" panose="020B0A04020102020204" pitchFamily="34" charset="0"/>
              </a:rPr>
              <a:t>ID Numbers</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The </a:t>
            </a:r>
            <a:r>
              <a:rPr lang="en-GB" sz="2000" b="1" dirty="0">
                <a:solidFill>
                  <a:prstClr val="black"/>
                </a:solidFill>
                <a:highlight>
                  <a:srgbClr val="FFFF00"/>
                </a:highlight>
                <a:latin typeface="Arial Black" panose="020B0A04020102020204" pitchFamily="34" charset="0"/>
              </a:rPr>
              <a:t>compulsory director ID numbers</a:t>
            </a:r>
            <a:r>
              <a:rPr lang="en-GB" sz="2000" b="1" dirty="0">
                <a:solidFill>
                  <a:prstClr val="black"/>
                </a:solidFill>
                <a:latin typeface="Arial Black" panose="020B0A04020102020204" pitchFamily="34" charset="0"/>
              </a:rPr>
              <a:t>, requiring directors to apply for a director ID number (DIN) to prevent the use of false identities, starts from 1 November 2021</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 New directors appointed for the first time between 1 November 2021 and 4 April 2022 must apply within 28 days of their appointment.</a:t>
            </a:r>
          </a:p>
          <a:p>
            <a:pPr defTabSz="129982">
              <a:lnSpc>
                <a:spcPct val="150000"/>
              </a:lnSpc>
            </a:pPr>
            <a:r>
              <a:rPr lang="en-GB" sz="2000" b="1" dirty="0">
                <a:solidFill>
                  <a:prstClr val="black"/>
                </a:solidFill>
                <a:latin typeface="Arial Black" panose="020B0A04020102020204" pitchFamily="34" charset="0"/>
              </a:rPr>
              <a:t>- From </a:t>
            </a:r>
            <a:r>
              <a:rPr lang="en-GB" sz="2000" b="1" dirty="0">
                <a:solidFill>
                  <a:prstClr val="black"/>
                </a:solidFill>
                <a:highlight>
                  <a:srgbClr val="FFFF00"/>
                </a:highlight>
                <a:latin typeface="Arial Black" panose="020B0A04020102020204" pitchFamily="34" charset="0"/>
              </a:rPr>
              <a:t>5 April 2022, intending new directors must apply before being appointed.</a:t>
            </a:r>
          </a:p>
          <a:p>
            <a:pPr defTabSz="129982">
              <a:lnSpc>
                <a:spcPct val="150000"/>
              </a:lnSpc>
            </a:pPr>
            <a:r>
              <a:rPr lang="en-GB" sz="2000" b="1" dirty="0">
                <a:solidFill>
                  <a:prstClr val="black"/>
                </a:solidFill>
                <a:highlight>
                  <a:srgbClr val="FFFF00"/>
                </a:highlight>
                <a:latin typeface="Arial Black" panose="020B0A04020102020204" pitchFamily="34" charset="0"/>
              </a:rPr>
              <a:t>- Directors appointed before 1 November 2021 have until 30 November 2022 to apply</a:t>
            </a:r>
            <a:r>
              <a:rPr lang="en-GB" sz="2000" b="1" dirty="0">
                <a:solidFill>
                  <a:prstClr val="black"/>
                </a:solidFill>
                <a:latin typeface="Arial Black" panose="020B0A04020102020204" pitchFamily="34" charset="0"/>
              </a:rPr>
              <a:t>.</a:t>
            </a:r>
          </a:p>
          <a:p>
            <a:pPr defTabSz="129982">
              <a:lnSpc>
                <a:spcPct val="150000"/>
              </a:lnSpc>
            </a:pPr>
            <a:endParaRPr lang="en-AU"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“ASIC is responsible for enforcing director ID offences set out in the Corporations Act 2001. It is a criminal offence if you do not apply on time.”</a:t>
            </a:r>
            <a:endParaRPr lang="en-AU" sz="2000" b="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20" y="6088433"/>
            <a:ext cx="2185337" cy="770331"/>
          </a:xfrm>
          <a:prstGeom prst="rect">
            <a:avLst/>
          </a:prstGeom>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181962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4529" y="6084833"/>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82396"/>
            <a:ext cx="12192001" cy="5016758"/>
          </a:xfrm>
          <a:prstGeom prst="rect">
            <a:avLst/>
          </a:prstGeom>
          <a:noFill/>
        </p:spPr>
        <p:txBody>
          <a:bodyPr wrap="square" rtlCol="0">
            <a:spAutoFit/>
          </a:bodyPr>
          <a:lstStyle/>
          <a:p>
            <a:pPr lvl="0"/>
            <a:r>
              <a:rPr lang="en-AU" sz="2000" b="1" u="sng" dirty="0">
                <a:solidFill>
                  <a:schemeClr val="bg1"/>
                </a:solidFill>
                <a:latin typeface="Arial Black" panose="020B0A04020102020204" pitchFamily="34" charset="0"/>
                <a:ea typeface="Calibri" panose="020F0502020204030204" pitchFamily="34" charset="0"/>
              </a:rPr>
              <a:t>14. </a:t>
            </a:r>
            <a:r>
              <a:rPr lang="en-AU" sz="2000" b="1" u="sng" dirty="0">
                <a:solidFill>
                  <a:schemeClr val="bg1"/>
                </a:solidFill>
                <a:effectLst/>
                <a:latin typeface="Arial Black" panose="020B0A04020102020204" pitchFamily="34" charset="0"/>
                <a:ea typeface="Calibri" panose="020F0502020204030204" pitchFamily="34" charset="0"/>
              </a:rPr>
              <a:t>Other changes;  AAT for tax disputes </a:t>
            </a:r>
            <a:endParaRPr lang="en-AU" sz="2000" u="sng" dirty="0">
              <a:solidFill>
                <a:schemeClr val="bg1"/>
              </a:solidFill>
              <a:effectLst/>
              <a:latin typeface="Arial Black" panose="020B0A04020102020204" pitchFamily="34" charset="0"/>
              <a:ea typeface="Calibri" panose="020F0502020204030204" pitchFamily="34" charset="0"/>
            </a:endParaRP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b="1" dirty="0">
                <a:solidFill>
                  <a:prstClr val="black"/>
                </a:solidFill>
                <a:latin typeface="Arial Black" panose="020B0A04020102020204" pitchFamily="34" charset="0"/>
              </a:rPr>
              <a:t>As part of the 2021-22 Budget, the Morrison Government will allow </a:t>
            </a:r>
            <a:r>
              <a:rPr lang="en-GB" b="1" u="sng" dirty="0">
                <a:solidFill>
                  <a:prstClr val="black"/>
                </a:solidFill>
                <a:latin typeface="Arial Black" panose="020B0A04020102020204" pitchFamily="34" charset="0"/>
              </a:rPr>
              <a:t>small businesses to apply to the Administrative Appeals Tribunal (AAT) to pause or modify ATO debt recovery actions where the debt is being disputed in the AAT.</a:t>
            </a:r>
          </a:p>
          <a:p>
            <a:pPr defTabSz="129982">
              <a:lnSpc>
                <a:spcPct val="150000"/>
              </a:lnSpc>
            </a:pPr>
            <a:endParaRPr lang="en-GB" b="1" dirty="0">
              <a:solidFill>
                <a:prstClr val="black"/>
              </a:solidFill>
              <a:latin typeface="Arial Black" panose="020B0A04020102020204" pitchFamily="34" charset="0"/>
            </a:endParaRPr>
          </a:p>
          <a:p>
            <a:pPr defTabSz="129982">
              <a:lnSpc>
                <a:spcPct val="150000"/>
              </a:lnSpc>
            </a:pPr>
            <a:r>
              <a:rPr lang="en-GB" b="1" dirty="0">
                <a:solidFill>
                  <a:prstClr val="black"/>
                </a:solidFill>
                <a:latin typeface="Arial Black" panose="020B0A04020102020204" pitchFamily="34" charset="0"/>
              </a:rPr>
              <a:t>Specifically, the changes will allow the Small Business Taxation Division of the AAT to pause or modify any ATO debt recovery actions, such as garnishee notices and the recovery of General Interest Charge or related penalties until the underlying dispute is resolved by the AAT.</a:t>
            </a:r>
          </a:p>
          <a:p>
            <a:pPr defTabSz="129982">
              <a:lnSpc>
                <a:spcPct val="150000"/>
              </a:lnSpc>
            </a:pPr>
            <a:endParaRPr lang="en-AU" dirty="0">
              <a:effectLst/>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r>
              <a:rPr lang="en-AU"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While the change is expected to result in a small decrease in payments to</a:t>
            </a:r>
          </a:p>
          <a:p>
            <a:pPr defTabSz="129982">
              <a:lnSpc>
                <a:spcPct val="150000"/>
              </a:lnSpc>
            </a:pPr>
            <a:r>
              <a:rPr lang="en-AU"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the government, the budget papers say this figure can’t be quantified.</a:t>
            </a:r>
            <a:endParaRPr lang="en-GB" b="1" dirty="0">
              <a:solidFill>
                <a:schemeClr val="bg1"/>
              </a:solidFill>
              <a:latin typeface="Arial Black" panose="020B0A04020102020204" pitchFamily="34" charset="0"/>
            </a:endParaRPr>
          </a:p>
        </p:txBody>
      </p:sp>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220166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4528" y="6088920"/>
            <a:ext cx="2185337" cy="770331"/>
          </a:xfrm>
          <a:prstGeom prst="rect">
            <a:avLst/>
          </a:prstGeom>
        </p:spPr>
      </p:pic>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665695"/>
            <a:ext cx="12191999" cy="5186548"/>
          </a:xfrm>
          <a:prstGeom prst="rect">
            <a:avLst/>
          </a:prstGeom>
          <a:noFill/>
        </p:spPr>
        <p:txBody>
          <a:bodyPr wrap="square" rtlCol="0">
            <a:spAutoFit/>
          </a:bodyPr>
          <a:lstStyle/>
          <a:p>
            <a:pPr marL="342900" indent="-342900">
              <a:lnSpc>
                <a:spcPct val="107000"/>
              </a:lnSpc>
              <a:spcAft>
                <a:spcPts val="800"/>
              </a:spcAft>
              <a:buAutoNum type="arabicPeriod"/>
            </a:pPr>
            <a:r>
              <a:rPr lang="en-US"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Insolvency and Taxes</a:t>
            </a:r>
          </a:p>
          <a:p>
            <a:pPr algn="l"/>
            <a:r>
              <a:rPr lang="en-GB" b="1" i="0" dirty="0">
                <a:solidFill>
                  <a:srgbClr val="292A33"/>
                </a:solidFill>
                <a:effectLst/>
                <a:latin typeface="Arial Black" panose="020B0A04020102020204" pitchFamily="34" charset="0"/>
              </a:rPr>
              <a:t>It has also been reported that the </a:t>
            </a:r>
            <a:r>
              <a:rPr lang="en-GB" b="1" i="0" dirty="0">
                <a:solidFill>
                  <a:srgbClr val="292A33"/>
                </a:solidFill>
                <a:effectLst/>
                <a:highlight>
                  <a:srgbClr val="FFFF00"/>
                </a:highlight>
                <a:latin typeface="Arial Black" panose="020B0A04020102020204" pitchFamily="34" charset="0"/>
              </a:rPr>
              <a:t>Australian Taxation Office's (ATO) business debt </a:t>
            </a:r>
            <a:r>
              <a:rPr lang="en-GB" b="1" i="0" dirty="0">
                <a:solidFill>
                  <a:srgbClr val="292A33"/>
                </a:solidFill>
                <a:effectLst/>
                <a:latin typeface="Arial Black" panose="020B0A04020102020204" pitchFamily="34" charset="0"/>
              </a:rPr>
              <a:t>has doubled from $24.9 billion (30 June 2020) to a colossal </a:t>
            </a:r>
            <a:r>
              <a:rPr lang="en-GB" b="1" i="0" dirty="0">
                <a:solidFill>
                  <a:srgbClr val="292A33"/>
                </a:solidFill>
                <a:effectLst/>
                <a:highlight>
                  <a:srgbClr val="FFFF00"/>
                </a:highlight>
                <a:latin typeface="Arial Black" panose="020B0A04020102020204" pitchFamily="34" charset="0"/>
              </a:rPr>
              <a:t>$53.8 billion (30 June 2021)</a:t>
            </a:r>
            <a:r>
              <a:rPr lang="en-GB" b="1" i="0" dirty="0">
                <a:solidFill>
                  <a:srgbClr val="292A33"/>
                </a:solidFill>
                <a:effectLst/>
                <a:latin typeface="Arial Black" panose="020B0A04020102020204" pitchFamily="34" charset="0"/>
              </a:rPr>
              <a:t>, with that data being nine months old. </a:t>
            </a:r>
          </a:p>
          <a:p>
            <a:pPr algn="l"/>
            <a:endParaRPr lang="en-GB" b="1" i="0" dirty="0">
              <a:solidFill>
                <a:srgbClr val="292A33"/>
              </a:solidFill>
              <a:effectLst/>
              <a:latin typeface="Arial Black" panose="020B0A04020102020204" pitchFamily="34" charset="0"/>
            </a:endParaRPr>
          </a:p>
          <a:p>
            <a:pPr algn="l"/>
            <a:r>
              <a:rPr lang="en-GB" b="1" i="0" dirty="0">
                <a:solidFill>
                  <a:srgbClr val="292A33"/>
                </a:solidFill>
                <a:effectLst/>
                <a:latin typeface="Arial Black" panose="020B0A04020102020204" pitchFamily="34" charset="0"/>
              </a:rPr>
              <a:t>Typically, the ATO applies to wind up an average 100 companies a month, but applications were abandoned during the COVID-19 period.</a:t>
            </a:r>
          </a:p>
          <a:p>
            <a:pPr algn="l"/>
            <a:endParaRPr lang="en-GB" b="1" dirty="0">
              <a:solidFill>
                <a:srgbClr val="292A33"/>
              </a:solidFill>
              <a:latin typeface="Arial Black" panose="020B0A04020102020204" pitchFamily="34" charset="0"/>
            </a:endParaRPr>
          </a:p>
          <a:p>
            <a:pPr algn="l"/>
            <a:r>
              <a:rPr lang="en-GB" b="1" i="0" dirty="0">
                <a:solidFill>
                  <a:srgbClr val="292A33"/>
                </a:solidFill>
                <a:effectLst/>
                <a:latin typeface="Arial Black" panose="020B0A04020102020204" pitchFamily="34" charset="0"/>
              </a:rPr>
              <a:t>The Australian Tax Office has resumed chasing debts in Victoria, New South Wales and the ACT following a temporary pause as residents braved COVID-19 lockdowns.</a:t>
            </a:r>
          </a:p>
          <a:p>
            <a:pPr algn="l"/>
            <a:endParaRPr lang="en-GB" b="1" i="0" dirty="0">
              <a:solidFill>
                <a:srgbClr val="292A33"/>
              </a:solidFill>
              <a:effectLst/>
              <a:latin typeface="Arial Black" panose="020B0A04020102020204" pitchFamily="34" charset="0"/>
            </a:endParaRPr>
          </a:p>
          <a:p>
            <a:pPr algn="l"/>
            <a:r>
              <a:rPr lang="en-GB" b="1" i="0" dirty="0">
                <a:solidFill>
                  <a:srgbClr val="292A33"/>
                </a:solidFill>
                <a:effectLst/>
                <a:latin typeface="Arial Black" panose="020B0A04020102020204" pitchFamily="34" charset="0"/>
              </a:rPr>
              <a:t>In a statement to </a:t>
            </a:r>
            <a:r>
              <a:rPr lang="en-GB" b="1" i="0" u="sng" dirty="0">
                <a:solidFill>
                  <a:srgbClr val="E6001E"/>
                </a:solidFill>
                <a:effectLst/>
                <a:latin typeface="Arial Black" panose="020B0A04020102020204" pitchFamily="34" charset="0"/>
                <a:hlinkClick r:id="rId4"/>
              </a:rPr>
              <a:t>7NEWS.com.au</a:t>
            </a:r>
            <a:r>
              <a:rPr lang="en-GB" b="1" i="0" dirty="0">
                <a:solidFill>
                  <a:srgbClr val="292A33"/>
                </a:solidFill>
                <a:effectLst/>
                <a:latin typeface="Arial Black" panose="020B0A04020102020204" pitchFamily="34" charset="0"/>
              </a:rPr>
              <a:t>, an ATO spokesperson confirmed all enforcement actions had “resumed” with penalties for non-compliance expected to be “more noticeable” in the three jurisdictions.</a:t>
            </a:r>
          </a:p>
          <a:p>
            <a:pPr>
              <a:lnSpc>
                <a:spcPct val="107000"/>
              </a:lnSpc>
              <a:spcAft>
                <a:spcPts val="800"/>
              </a:spcAft>
            </a:pPr>
            <a:r>
              <a:rPr lang="en-US" b="0" i="0" u="sng" dirty="0">
                <a:solidFill>
                  <a:srgbClr val="292A33"/>
                </a:solidFill>
                <a:effectLst/>
                <a:latin typeface="Arial Black" panose="020B0A04020102020204" pitchFamily="34" charset="0"/>
                <a:cs typeface="Times New Roman" panose="02020603050405020304" pitchFamily="18" charset="0"/>
              </a:rPr>
              <a:t>Nov 2021</a:t>
            </a:r>
            <a:endParaRPr lang="en-GB" i="1" u="sng"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Posted on 2/12/2021</a:t>
            </a:r>
          </a:p>
          <a:p>
            <a:pPr>
              <a:lnSpc>
                <a:spcPct val="107000"/>
              </a:lnSpc>
              <a:spcAft>
                <a:spcPts val="800"/>
              </a:spcAft>
            </a:pP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ARITA has published an information sheet for members facing financial distress</a:t>
            </a:r>
            <a:endParaRPr lang="en-US"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5"/>
          <a:stretch>
            <a:fillRect/>
          </a:stretch>
        </p:blipFill>
        <p:spPr>
          <a:xfrm>
            <a:off x="632209" y="0"/>
            <a:ext cx="10998137" cy="749873"/>
          </a:xfrm>
          <a:prstGeom prst="rect">
            <a:avLst/>
          </a:prstGeom>
        </p:spPr>
      </p:pic>
    </p:spTree>
    <p:extLst>
      <p:ext uri="{BB962C8B-B14F-4D97-AF65-F5344CB8AC3E}">
        <p14:creationId xmlns:p14="http://schemas.microsoft.com/office/powerpoint/2010/main" val="26854715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2D5966E3-75B2-4EE2-9C42-A0805EA3A321}"/>
              </a:ext>
            </a:extLst>
          </p:cNvPr>
          <p:cNvSpPr txBox="1"/>
          <p:nvPr/>
        </p:nvSpPr>
        <p:spPr>
          <a:xfrm>
            <a:off x="68826" y="612973"/>
            <a:ext cx="11841621" cy="6735177"/>
          </a:xfrm>
          <a:prstGeom prst="rect">
            <a:avLst/>
          </a:prstGeom>
          <a:noFill/>
        </p:spPr>
        <p:txBody>
          <a:bodyPr wrap="square" rtlCol="0">
            <a:spAutoFit/>
          </a:bodyPr>
          <a:lstStyle/>
          <a:p>
            <a:pPr lvl="0"/>
            <a:r>
              <a:rPr lang="en-AU" sz="2400" b="1" u="sng" dirty="0">
                <a:solidFill>
                  <a:schemeClr val="bg1"/>
                </a:solidFill>
                <a:latin typeface="Arial Black" panose="020B0A04020102020204" pitchFamily="34" charset="0"/>
                <a:ea typeface="Calibri" panose="020F0502020204030204" pitchFamily="34" charset="0"/>
              </a:rPr>
              <a:t>14. </a:t>
            </a:r>
            <a:r>
              <a:rPr lang="en-AU" sz="2400" b="1" u="sng" dirty="0">
                <a:solidFill>
                  <a:schemeClr val="bg1"/>
                </a:solidFill>
                <a:effectLst/>
                <a:latin typeface="Arial Black" panose="020B0A04020102020204" pitchFamily="34" charset="0"/>
                <a:ea typeface="Calibri" panose="020F0502020204030204" pitchFamily="34" charset="0"/>
              </a:rPr>
              <a:t>Other changes, proposals, trends and cases </a:t>
            </a:r>
            <a:endParaRPr lang="en-AU" sz="2400" u="sng" dirty="0">
              <a:solidFill>
                <a:schemeClr val="bg1"/>
              </a:solidFill>
              <a:effectLst/>
              <a:latin typeface="Arial Black" panose="020B0A04020102020204" pitchFamily="34" charset="0"/>
              <a:ea typeface="Calibri" panose="020F0502020204030204" pitchFamily="34" charset="0"/>
            </a:endParaRPr>
          </a:p>
          <a:p>
            <a:pPr>
              <a:lnSpc>
                <a:spcPct val="107000"/>
              </a:lnSpc>
              <a:spcAft>
                <a:spcPts val="800"/>
              </a:spcAft>
            </a:pPr>
            <a:r>
              <a:rPr lang="en-GB" sz="2000" b="1" u="sng" dirty="0">
                <a:solidFill>
                  <a:prstClr val="black"/>
                </a:solidFill>
                <a:latin typeface="Arial Black" panose="020B0A04020102020204" pitchFamily="34" charset="0"/>
              </a:rPr>
              <a:t>“12 Month Bankruptcy”</a:t>
            </a: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r>
              <a:rPr lang="en-GB" sz="2000" b="1" u="sng" dirty="0">
                <a:solidFill>
                  <a:prstClr val="black"/>
                </a:solidFill>
                <a:latin typeface="Arial Black" panose="020B0A04020102020204" pitchFamily="34" charset="0"/>
              </a:rPr>
              <a:t>Exclude eligibility for one-year bankruptcy in certain circumstances</a:t>
            </a:r>
          </a:p>
          <a:p>
            <a:pPr>
              <a:lnSpc>
                <a:spcPct val="107000"/>
              </a:lnSpc>
              <a:spcAft>
                <a:spcPts val="800"/>
              </a:spcAft>
            </a:pPr>
            <a:r>
              <a:rPr lang="en-GB" sz="2000" b="1" dirty="0">
                <a:solidFill>
                  <a:prstClr val="black"/>
                </a:solidFill>
                <a:latin typeface="Arial Black" panose="020B0A04020102020204" pitchFamily="34" charset="0"/>
              </a:rPr>
              <a:t>The government is considering excluding bankrupts from one-year bankruptcy who, in the previous 10 years, have:</a:t>
            </a:r>
          </a:p>
          <a:p>
            <a:pPr>
              <a:lnSpc>
                <a:spcPct val="107000"/>
              </a:lnSpc>
              <a:spcAft>
                <a:spcPts val="800"/>
              </a:spcAft>
            </a:pPr>
            <a:r>
              <a:rPr lang="en-GB" sz="2000" b="1" dirty="0">
                <a:solidFill>
                  <a:prstClr val="black"/>
                </a:solidFill>
                <a:latin typeface="Arial Black" panose="020B0A04020102020204" pitchFamily="34" charset="0"/>
              </a:rPr>
              <a:t>•	been bankrupt</a:t>
            </a:r>
          </a:p>
          <a:p>
            <a:pPr>
              <a:lnSpc>
                <a:spcPct val="107000"/>
              </a:lnSpc>
              <a:spcAft>
                <a:spcPts val="800"/>
              </a:spcAft>
            </a:pPr>
            <a:r>
              <a:rPr lang="en-GB" sz="2000" b="1" dirty="0">
                <a:solidFill>
                  <a:prstClr val="black"/>
                </a:solidFill>
                <a:latin typeface="Arial Black" panose="020B0A04020102020204" pitchFamily="34" charset="0"/>
              </a:rPr>
              <a:t>•	been banned as a director</a:t>
            </a:r>
          </a:p>
          <a:p>
            <a:pPr>
              <a:lnSpc>
                <a:spcPct val="107000"/>
              </a:lnSpc>
              <a:spcAft>
                <a:spcPts val="800"/>
              </a:spcAft>
            </a:pPr>
            <a:r>
              <a:rPr lang="en-GB" sz="2000" b="1" dirty="0">
                <a:solidFill>
                  <a:prstClr val="black"/>
                </a:solidFill>
                <a:latin typeface="Arial Black" panose="020B0A04020102020204" pitchFamily="34" charset="0"/>
              </a:rPr>
              <a:t>•	had a bankruptcy extended through an objection to discharge, or</a:t>
            </a:r>
          </a:p>
          <a:p>
            <a:pPr>
              <a:lnSpc>
                <a:spcPct val="107000"/>
              </a:lnSpc>
              <a:spcAft>
                <a:spcPts val="800"/>
              </a:spcAft>
            </a:pPr>
            <a:r>
              <a:rPr lang="en-GB" sz="2000" b="1" dirty="0">
                <a:solidFill>
                  <a:prstClr val="black"/>
                </a:solidFill>
                <a:latin typeface="Arial Black" panose="020B0A04020102020204" pitchFamily="34" charset="0"/>
              </a:rPr>
              <a:t>•	have been convicted of certain offences.</a:t>
            </a:r>
          </a:p>
          <a:p>
            <a:pPr>
              <a:lnSpc>
                <a:spcPct val="107000"/>
              </a:lnSpc>
              <a:spcAft>
                <a:spcPts val="800"/>
              </a:spcAft>
            </a:pPr>
            <a:endParaRPr lang="en-GB" sz="2000" b="1" dirty="0">
              <a:solidFill>
                <a:prstClr val="black"/>
              </a:solidFill>
              <a:latin typeface="Arial Black" panose="020B0A04020102020204" pitchFamily="34" charset="0"/>
            </a:endParaRPr>
          </a:p>
          <a:p>
            <a:pPr>
              <a:lnSpc>
                <a:spcPct val="107000"/>
              </a:lnSpc>
              <a:spcAft>
                <a:spcPts val="800"/>
              </a:spcAft>
            </a:pPr>
            <a:r>
              <a:rPr lang="en-GB" sz="2000" b="1" dirty="0">
                <a:solidFill>
                  <a:prstClr val="black"/>
                </a:solidFill>
                <a:latin typeface="Arial Black" panose="020B0A04020102020204" pitchFamily="34" charset="0"/>
              </a:rPr>
              <a:t>Jan 2022; Possible reforms to the Bankruptcy system; Attorney General’s Dept</a:t>
            </a:r>
          </a:p>
          <a:p>
            <a:pPr>
              <a:lnSpc>
                <a:spcPct val="107000"/>
              </a:lnSpc>
              <a:spcAft>
                <a:spcPts val="800"/>
              </a:spcAft>
            </a:pPr>
            <a:r>
              <a:rPr lang="en-GB" sz="1000" b="1" dirty="0">
                <a:solidFill>
                  <a:prstClr val="black"/>
                </a:solidFill>
                <a:latin typeface="Arial Black" panose="020B0A04020102020204" pitchFamily="34" charset="0"/>
                <a:hlinkClick r:id="rId2"/>
              </a:rPr>
              <a:t>https://consultations.ag.gov.au/legal-system/bankruptcy-system-possible-reforms/</a:t>
            </a:r>
            <a:r>
              <a:rPr lang="en-GB" sz="1000" b="1" dirty="0">
                <a:solidFill>
                  <a:prstClr val="black"/>
                </a:solidFill>
                <a:latin typeface="Arial Black" panose="020B0A04020102020204" pitchFamily="34" charset="0"/>
              </a:rPr>
              <a:t> </a:t>
            </a:r>
            <a:r>
              <a:rPr lang="en-GB" sz="2000" b="1" dirty="0">
                <a:solidFill>
                  <a:prstClr val="black"/>
                </a:solidFill>
                <a:latin typeface="Arial Black" panose="020B0A04020102020204" pitchFamily="34" charset="0"/>
              </a:rPr>
              <a:t> </a:t>
            </a: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endParaRPr lang="en-GB" sz="2000" b="1" u="sng" dirty="0">
              <a:solidFill>
                <a:prstClr val="black"/>
              </a:solidFill>
              <a:latin typeface="Arial Black" panose="020B0A04020102020204" pitchFamily="34" charset="0"/>
            </a:endParaRPr>
          </a:p>
          <a:p>
            <a:pPr>
              <a:lnSpc>
                <a:spcPct val="107000"/>
              </a:lnSpc>
              <a:spcAft>
                <a:spcPts val="800"/>
              </a:spcAft>
            </a:pPr>
            <a:endParaRPr lang="en-GB" sz="2000" b="1" u="sng" dirty="0">
              <a:solidFill>
                <a:prstClr val="black"/>
              </a:solidFill>
              <a:latin typeface="Arial Black" panose="020B0A04020102020204" pitchFamily="34" charset="0"/>
            </a:endParaRPr>
          </a:p>
        </p:txBody>
      </p:sp>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17770" y="6087669"/>
            <a:ext cx="2185337" cy="770331"/>
          </a:xfrm>
          <a:prstGeom prst="rect">
            <a:avLst/>
          </a:prstGeom>
        </p:spPr>
      </p:pic>
      <p:pic>
        <p:nvPicPr>
          <p:cNvPr id="6" name="Picture 5"/>
          <p:cNvPicPr>
            <a:picLocks noChangeAspect="1"/>
          </p:cNvPicPr>
          <p:nvPr/>
        </p:nvPicPr>
        <p:blipFill>
          <a:blip r:embed="rId5"/>
          <a:stretch>
            <a:fillRect/>
          </a:stretch>
        </p:blipFill>
        <p:spPr>
          <a:xfrm>
            <a:off x="573684" y="0"/>
            <a:ext cx="10998137" cy="749873"/>
          </a:xfrm>
          <a:prstGeom prst="rect">
            <a:avLst/>
          </a:prstGeom>
        </p:spPr>
      </p:pic>
    </p:spTree>
    <p:extLst>
      <p:ext uri="{BB962C8B-B14F-4D97-AF65-F5344CB8AC3E}">
        <p14:creationId xmlns:p14="http://schemas.microsoft.com/office/powerpoint/2010/main" val="5533351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 xmlns:a16="http://schemas.microsoft.com/office/drawing/2014/main" id="{FF6C9C9D-A5E8-4880-AD5A-74E2E4712B2D}"/>
              </a:ext>
            </a:extLst>
          </p:cNvPr>
          <p:cNvSpPr/>
          <p:nvPr/>
        </p:nvSpPr>
        <p:spPr>
          <a:xfrm>
            <a:off x="-103238" y="82519"/>
            <a:ext cx="12191999" cy="668324"/>
          </a:xfrm>
          <a:prstGeom prst="rect">
            <a:avLst/>
          </a:prstGeom>
          <a:noFill/>
        </p:spPr>
        <p:txBody>
          <a:bodyPr wrap="square">
            <a:spAutoFit/>
          </a:bodyPr>
          <a:lstStyle/>
          <a:p>
            <a:pPr algn="ctr" defTabSz="129982">
              <a:lnSpc>
                <a:spcPct val="115000"/>
              </a:lnSpc>
            </a:pPr>
            <a:endParaRPr lang="en-AU" sz="2800" u="sng" dirty="0">
              <a:solidFill>
                <a:prstClr val="black"/>
              </a:solidFill>
              <a:latin typeface="Bookman Old Style" panose="02050604050505020204" pitchFamily="18" charset="0"/>
              <a:ea typeface="Calibri" panose="020F0502020204030204" pitchFamily="34" charset="0"/>
              <a:cs typeface="Times New Roman" panose="02020603050405020304" pitchFamily="18" charset="0"/>
            </a:endParaRPr>
          </a:p>
          <a:p>
            <a:pPr algn="ctr" defTabSz="129982">
              <a:lnSpc>
                <a:spcPct val="115000"/>
              </a:lnSpc>
            </a:pP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 xmlns:a16="http://schemas.microsoft.com/office/drawing/2014/main" id="{2D5966E3-75B2-4EE2-9C42-A0805EA3A321}"/>
              </a:ext>
            </a:extLst>
          </p:cNvPr>
          <p:cNvSpPr txBox="1"/>
          <p:nvPr/>
        </p:nvSpPr>
        <p:spPr>
          <a:xfrm>
            <a:off x="34413" y="466971"/>
            <a:ext cx="12192001" cy="2677656"/>
          </a:xfrm>
          <a:prstGeom prst="rect">
            <a:avLst/>
          </a:prstGeom>
          <a:noFill/>
        </p:spPr>
        <p:txBody>
          <a:bodyPr wrap="square" rtlCol="0">
            <a:spAutoFit/>
          </a:bodyPr>
          <a:lstStyle/>
          <a:p>
            <a:pPr lvl="0"/>
            <a:r>
              <a:rPr lang="en-AU" sz="2400" b="1" u="sng" dirty="0">
                <a:solidFill>
                  <a:schemeClr val="bg1"/>
                </a:solidFill>
                <a:latin typeface="Arial Black" panose="020B0A04020102020204" pitchFamily="34" charset="0"/>
                <a:ea typeface="Calibri" panose="020F0502020204030204" pitchFamily="34" charset="0"/>
              </a:rPr>
              <a:t>14. </a:t>
            </a:r>
            <a:r>
              <a:rPr lang="en-AU" sz="2400" b="1" u="sng" dirty="0">
                <a:solidFill>
                  <a:schemeClr val="bg1"/>
                </a:solidFill>
                <a:effectLst/>
                <a:latin typeface="Arial Black" panose="020B0A04020102020204" pitchFamily="34" charset="0"/>
                <a:ea typeface="Calibri" panose="020F0502020204030204" pitchFamily="34" charset="0"/>
              </a:rPr>
              <a:t>Other changes, proposals, trends and cases </a:t>
            </a:r>
          </a:p>
          <a:p>
            <a:pPr lvl="0"/>
            <a:endParaRPr lang="en-AU" sz="2400" b="1" u="sng" dirty="0">
              <a:solidFill>
                <a:schemeClr val="bg1"/>
              </a:solidFill>
              <a:latin typeface="Arial Black" panose="020B0A04020102020204" pitchFamily="34" charset="0"/>
              <a:ea typeface="Calibri" panose="020F0502020204030204" pitchFamily="34" charset="0"/>
            </a:endParaRPr>
          </a:p>
          <a:p>
            <a:pPr lvl="0"/>
            <a:r>
              <a:rPr lang="en-GB" sz="2400" b="1" u="sng" dirty="0">
                <a:solidFill>
                  <a:schemeClr val="bg1"/>
                </a:solidFill>
                <a:latin typeface="Arial Black" panose="020B0A04020102020204" pitchFamily="34" charset="0"/>
                <a:ea typeface="Calibri" panose="020F0502020204030204" pitchFamily="34" charset="0"/>
              </a:rPr>
              <a:t>Actual Income Threshold Amount (AITA), Bankruptcy Act</a:t>
            </a:r>
          </a:p>
          <a:p>
            <a:pPr lvl="0"/>
            <a:endParaRPr lang="en-GB" sz="2400" b="1" u="sng" dirty="0">
              <a:solidFill>
                <a:schemeClr val="bg1"/>
              </a:solidFill>
              <a:latin typeface="Arial Black" panose="020B0A04020102020204" pitchFamily="34" charset="0"/>
              <a:ea typeface="Calibri" panose="020F0502020204030204" pitchFamily="34" charset="0"/>
            </a:endParaRPr>
          </a:p>
          <a:p>
            <a:pPr lvl="0"/>
            <a:r>
              <a:rPr lang="en-GB" sz="2400" b="1" u="sng" dirty="0">
                <a:solidFill>
                  <a:schemeClr val="bg1"/>
                </a:solidFill>
                <a:latin typeface="Arial Black" panose="020B0A04020102020204" pitchFamily="34" charset="0"/>
                <a:ea typeface="Calibri" panose="020F0502020204030204" pitchFamily="34" charset="0"/>
              </a:rPr>
              <a:t>Over this amount, half of any income you get goes towards repaying creditors. The applicable threshold depends on how many dependants you have. </a:t>
            </a:r>
            <a:endParaRPr lang="en-AU" sz="2400" b="1" u="sng" dirty="0">
              <a:solidFill>
                <a:schemeClr val="bg1"/>
              </a:solidFill>
              <a:effectLst/>
              <a:latin typeface="Arial Black" panose="020B0A04020102020204" pitchFamily="34" charset="0"/>
              <a:ea typeface="Calibri" panose="020F0502020204030204" pitchFamily="34" charset="0"/>
            </a:endParaRPr>
          </a:p>
        </p:txBody>
      </p:sp>
      <p:graphicFrame>
        <p:nvGraphicFramePr>
          <p:cNvPr id="3" name="Table 2">
            <a:extLst>
              <a:ext uri="{FF2B5EF4-FFF2-40B4-BE49-F238E27FC236}">
                <a16:creationId xmlns="" xmlns:a16="http://schemas.microsoft.com/office/drawing/2014/main" id="{4B4F22A6-5429-436D-834F-96F17166CA93}"/>
              </a:ext>
            </a:extLst>
          </p:cNvPr>
          <p:cNvGraphicFramePr>
            <a:graphicFrameLocks noGrp="1"/>
          </p:cNvGraphicFramePr>
          <p:nvPr>
            <p:extLst>
              <p:ext uri="{D42A27DB-BD31-4B8C-83A1-F6EECF244321}">
                <p14:modId xmlns:p14="http://schemas.microsoft.com/office/powerpoint/2010/main" val="2459126887"/>
              </p:ext>
            </p:extLst>
          </p:nvPr>
        </p:nvGraphicFramePr>
        <p:xfrm>
          <a:off x="2799736" y="3529078"/>
          <a:ext cx="5326625" cy="3206322"/>
        </p:xfrm>
        <a:graphic>
          <a:graphicData uri="http://schemas.openxmlformats.org/drawingml/2006/table">
            <a:tbl>
              <a:tblPr/>
              <a:tblGrid>
                <a:gridCol w="2297029">
                  <a:extLst>
                    <a:ext uri="{9D8B030D-6E8A-4147-A177-3AD203B41FA5}">
                      <a16:colId xmlns="" xmlns:a16="http://schemas.microsoft.com/office/drawing/2014/main" val="1028957959"/>
                    </a:ext>
                  </a:extLst>
                </a:gridCol>
                <a:gridCol w="3029596">
                  <a:extLst>
                    <a:ext uri="{9D8B030D-6E8A-4147-A177-3AD203B41FA5}">
                      <a16:colId xmlns="" xmlns:a16="http://schemas.microsoft.com/office/drawing/2014/main" val="1922726014"/>
                    </a:ext>
                  </a:extLst>
                </a:gridCol>
              </a:tblGrid>
              <a:tr h="682773">
                <a:tc>
                  <a:txBody>
                    <a:bodyPr/>
                    <a:lstStyle/>
                    <a:p>
                      <a:pPr algn="ctr"/>
                      <a:r>
                        <a:rPr lang="en-AU" sz="2400" b="1" dirty="0">
                          <a:solidFill>
                            <a:schemeClr val="bg1"/>
                          </a:solidFill>
                          <a:effectLst/>
                        </a:rPr>
                        <a:t>Number of dependants</a:t>
                      </a:r>
                      <a:endParaRPr lang="en-AU" sz="2400" dirty="0">
                        <a:solidFill>
                          <a:schemeClr val="bg1"/>
                        </a:solidFill>
                        <a:effectLst/>
                      </a:endParaRP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solidFill>
                      <a:srgbClr val="EEEEEE"/>
                    </a:solidFill>
                  </a:tcPr>
                </a:tc>
                <a:tc>
                  <a:txBody>
                    <a:bodyPr/>
                    <a:lstStyle/>
                    <a:p>
                      <a:pPr algn="ctr"/>
                      <a:r>
                        <a:rPr lang="en-AU" sz="2400" b="1" dirty="0">
                          <a:solidFill>
                            <a:schemeClr val="bg1"/>
                          </a:solidFill>
                          <a:effectLst/>
                        </a:rPr>
                        <a:t>Income (after tax etc.)</a:t>
                      </a:r>
                      <a:endParaRPr lang="en-AU" sz="2400" dirty="0">
                        <a:solidFill>
                          <a:schemeClr val="bg1"/>
                        </a:solidFill>
                        <a:effectLst/>
                      </a:endParaRP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CCCCCC"/>
                      </a:solidFill>
                      <a:prstDash val="solid"/>
                      <a:round/>
                      <a:headEnd type="none" w="med" len="med"/>
                      <a:tailEnd type="none" w="med" len="med"/>
                    </a:lnB>
                    <a:solidFill>
                      <a:srgbClr val="EEEEEE"/>
                    </a:solidFill>
                  </a:tcPr>
                </a:tc>
                <a:extLst>
                  <a:ext uri="{0D108BD9-81ED-4DB2-BD59-A6C34878D82A}">
                    <a16:rowId xmlns="" xmlns:a16="http://schemas.microsoft.com/office/drawing/2014/main" val="2629141577"/>
                  </a:ext>
                </a:extLst>
              </a:tr>
              <a:tr h="412467">
                <a:tc>
                  <a:txBody>
                    <a:bodyPr/>
                    <a:lstStyle/>
                    <a:p>
                      <a:pPr algn="ctr"/>
                      <a:r>
                        <a:rPr lang="en-AU" sz="2400">
                          <a:solidFill>
                            <a:schemeClr val="bg1"/>
                          </a:solidFill>
                          <a:effectLst/>
                        </a:rPr>
                        <a:t>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CCCCCC"/>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a:solidFill>
                            <a:schemeClr val="bg1"/>
                          </a:solidFill>
                          <a:effectLst/>
                        </a:rPr>
                        <a:t>$60,515.00</a:t>
                      </a:r>
                    </a:p>
                  </a:txBody>
                  <a:tcPr marL="0" marR="0" marT="0" marB="0" anchor="ctr">
                    <a:lnL w="4763" cap="flat" cmpd="sng" algn="ctr">
                      <a:solidFill>
                        <a:srgbClr val="CCCCCC"/>
                      </a:solidFill>
                      <a:prstDash val="solid"/>
                      <a:round/>
                      <a:headEnd type="none" w="med" len="med"/>
                      <a:tailEnd type="none" w="med" len="med"/>
                    </a:lnL>
                    <a:lnR w="4763" cap="flat" cmpd="sng" algn="ctr">
                      <a:solidFill>
                        <a:srgbClr val="CCCCCC"/>
                      </a:solidFill>
                      <a:prstDash val="solid"/>
                      <a:round/>
                      <a:headEnd type="none" w="med" len="med"/>
                      <a:tailEnd type="none" w="med" len="med"/>
                    </a:lnR>
                    <a:lnT w="4763" cap="flat" cmpd="sng" algn="ctr">
                      <a:solidFill>
                        <a:srgbClr val="CCCCCC"/>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 xmlns:a16="http://schemas.microsoft.com/office/drawing/2014/main" val="3752678743"/>
                  </a:ext>
                </a:extLst>
              </a:tr>
              <a:tr h="412467">
                <a:tc>
                  <a:txBody>
                    <a:bodyPr/>
                    <a:lstStyle/>
                    <a:p>
                      <a:pPr algn="ctr"/>
                      <a:r>
                        <a:rPr lang="en-AU" sz="2400">
                          <a:solidFill>
                            <a:schemeClr val="bg1"/>
                          </a:solidFill>
                          <a:effectLst/>
                        </a:rPr>
                        <a:t>1</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dirty="0">
                          <a:solidFill>
                            <a:schemeClr val="bg1"/>
                          </a:solidFill>
                          <a:effectLst/>
                        </a:rPr>
                        <a:t>$71,407.70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 xmlns:a16="http://schemas.microsoft.com/office/drawing/2014/main" val="3492527015"/>
                  </a:ext>
                </a:extLst>
              </a:tr>
              <a:tr h="412467">
                <a:tc>
                  <a:txBody>
                    <a:bodyPr/>
                    <a:lstStyle/>
                    <a:p>
                      <a:pPr algn="ctr"/>
                      <a:r>
                        <a:rPr lang="en-AU" sz="2400">
                          <a:solidFill>
                            <a:schemeClr val="bg1"/>
                          </a:solidFill>
                          <a:effectLst/>
                        </a:rPr>
                        <a:t>2</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a:solidFill>
                            <a:schemeClr val="bg1"/>
                          </a:solidFill>
                          <a:effectLst/>
                        </a:rPr>
                        <a:t>$76,854.05</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 xmlns:a16="http://schemas.microsoft.com/office/drawing/2014/main" val="2277482685"/>
                  </a:ext>
                </a:extLst>
              </a:tr>
              <a:tr h="412467">
                <a:tc>
                  <a:txBody>
                    <a:bodyPr/>
                    <a:lstStyle/>
                    <a:p>
                      <a:pPr algn="ctr"/>
                      <a:r>
                        <a:rPr lang="en-AU" sz="2400">
                          <a:solidFill>
                            <a:schemeClr val="bg1"/>
                          </a:solidFill>
                          <a:effectLst/>
                        </a:rPr>
                        <a:t>3</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a:solidFill>
                            <a:schemeClr val="bg1"/>
                          </a:solidFill>
                          <a:effectLst/>
                        </a:rPr>
                        <a:t>$79,879.80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 xmlns:a16="http://schemas.microsoft.com/office/drawing/2014/main" val="3689066093"/>
                  </a:ext>
                </a:extLst>
              </a:tr>
              <a:tr h="412467">
                <a:tc>
                  <a:txBody>
                    <a:bodyPr/>
                    <a:lstStyle/>
                    <a:p>
                      <a:pPr algn="ctr"/>
                      <a:r>
                        <a:rPr lang="en-AU" sz="2400">
                          <a:solidFill>
                            <a:schemeClr val="bg1"/>
                          </a:solidFill>
                          <a:effectLst/>
                        </a:rPr>
                        <a:t>4</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a:solidFill>
                            <a:schemeClr val="bg1"/>
                          </a:solidFill>
                          <a:effectLst/>
                        </a:rPr>
                        <a:t>$81,090.10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 xmlns:a16="http://schemas.microsoft.com/office/drawing/2014/main" val="1947867407"/>
                  </a:ext>
                </a:extLst>
              </a:tr>
              <a:tr h="412467">
                <a:tc>
                  <a:txBody>
                    <a:bodyPr/>
                    <a:lstStyle/>
                    <a:p>
                      <a:pPr algn="ctr"/>
                      <a:r>
                        <a:rPr lang="en-AU" sz="2400" dirty="0">
                          <a:solidFill>
                            <a:schemeClr val="bg1"/>
                          </a:solidFill>
                          <a:effectLst/>
                        </a:rPr>
                        <a:t>more than 4</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tc>
                  <a:txBody>
                    <a:bodyPr/>
                    <a:lstStyle/>
                    <a:p>
                      <a:pPr algn="ctr"/>
                      <a:r>
                        <a:rPr lang="en-AU" sz="2400" dirty="0">
                          <a:solidFill>
                            <a:schemeClr val="bg1"/>
                          </a:solidFill>
                          <a:effectLst/>
                        </a:rPr>
                        <a:t>$82,300.40</a:t>
                      </a:r>
                    </a:p>
                  </a:txBody>
                  <a:tcPr marL="0" marR="0" marT="0" marB="0" anchor="ctr">
                    <a:lnL w="4763" cap="flat" cmpd="sng" algn="ctr">
                      <a:solidFill>
                        <a:srgbClr val="BBBBBB"/>
                      </a:solidFill>
                      <a:prstDash val="solid"/>
                      <a:round/>
                      <a:headEnd type="none" w="med" len="med"/>
                      <a:tailEnd type="none" w="med" len="med"/>
                    </a:lnL>
                    <a:lnR w="4763" cap="flat" cmpd="sng" algn="ctr">
                      <a:solidFill>
                        <a:srgbClr val="BBBBBB"/>
                      </a:solidFill>
                      <a:prstDash val="solid"/>
                      <a:round/>
                      <a:headEnd type="none" w="med" len="med"/>
                      <a:tailEnd type="none" w="med" len="med"/>
                    </a:lnR>
                    <a:lnT w="4763" cap="flat" cmpd="sng" algn="ctr">
                      <a:solidFill>
                        <a:srgbClr val="BBBBBB"/>
                      </a:solidFill>
                      <a:prstDash val="solid"/>
                      <a:round/>
                      <a:headEnd type="none" w="med" len="med"/>
                      <a:tailEnd type="none" w="med" len="med"/>
                    </a:lnT>
                    <a:lnB w="4763" cap="flat" cmpd="sng" algn="ctr">
                      <a:solidFill>
                        <a:srgbClr val="BBBBBB"/>
                      </a:solidFill>
                      <a:prstDash val="solid"/>
                      <a:round/>
                      <a:headEnd type="none" w="med" len="med"/>
                      <a:tailEnd type="none" w="med" len="med"/>
                    </a:lnB>
                  </a:tcPr>
                </a:tc>
                <a:extLst>
                  <a:ext uri="{0D108BD9-81ED-4DB2-BD59-A6C34878D82A}">
                    <a16:rowId xmlns="" xmlns:a16="http://schemas.microsoft.com/office/drawing/2014/main" val="1513162403"/>
                  </a:ext>
                </a:extLst>
              </a:tr>
            </a:tbl>
          </a:graphicData>
        </a:graphic>
      </p:graphicFrame>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24270" y="6087669"/>
            <a:ext cx="2185337" cy="770331"/>
          </a:xfrm>
          <a:prstGeom prst="rect">
            <a:avLst/>
          </a:prstGeom>
        </p:spPr>
      </p:pic>
      <p:pic>
        <p:nvPicPr>
          <p:cNvPr id="7" name="Picture 6"/>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93282434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4414927"/>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lvl="0"/>
            <a:endParaRPr lang="en-AU" sz="2000" b="1" u="sng" dirty="0">
              <a:solidFill>
                <a:schemeClr val="bg1"/>
              </a:solidFill>
              <a:latin typeface="Arial Black" panose="020B0A04020102020204" pitchFamily="34" charset="0"/>
              <a:ea typeface="Calibri" panose="020F0502020204030204" pitchFamily="34" charset="0"/>
            </a:endParaRPr>
          </a:p>
          <a:p>
            <a:pPr defTabSz="129982">
              <a:lnSpc>
                <a:spcPct val="150000"/>
              </a:lnSpc>
            </a:pPr>
            <a:r>
              <a:rPr lang="en-GB" sz="2000" b="1" dirty="0">
                <a:solidFill>
                  <a:prstClr val="black"/>
                </a:solidFill>
                <a:latin typeface="Arial Black" panose="020B0A04020102020204" pitchFamily="34" charset="0"/>
              </a:rPr>
              <a:t>Engagement letters</a:t>
            </a:r>
          </a:p>
          <a:p>
            <a:pPr defTabSz="129982">
              <a:lnSpc>
                <a:spcPct val="150000"/>
              </a:lnSpc>
            </a:pPr>
            <a:endParaRPr lang="en-GB" sz="2000" b="1" dirty="0">
              <a:solidFill>
                <a:prstClr val="black"/>
              </a:solidFill>
              <a:latin typeface="Arial Black" panose="020B0A04020102020204" pitchFamily="34" charset="0"/>
            </a:endParaRP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Timing</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Contract (v legislation)</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Negotiations</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Requirements (APESB)</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Credit and payment Issues</a:t>
            </a:r>
          </a:p>
          <a:p>
            <a:pPr defTabSz="129982">
              <a:lnSpc>
                <a:spcPct val="150000"/>
              </a:lnSpc>
            </a:pPr>
            <a:endParaRPr lang="en-GB" sz="2000" b="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spTree>
    <p:extLst>
      <p:ext uri="{BB962C8B-B14F-4D97-AF65-F5344CB8AC3E}">
        <p14:creationId xmlns:p14="http://schemas.microsoft.com/office/powerpoint/2010/main" val="123008899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6222857"/>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lvl="0"/>
            <a:endParaRPr lang="en-AU" sz="2000" b="1" u="sng" dirty="0">
              <a:solidFill>
                <a:schemeClr val="bg1"/>
              </a:solidFill>
              <a:latin typeface="Arial Black" panose="020B0A04020102020204" pitchFamily="34" charset="0"/>
              <a:ea typeface="Calibri" panose="020F0502020204030204" pitchFamily="34" charset="0"/>
            </a:endParaRPr>
          </a:p>
          <a:p>
            <a:pPr>
              <a:spcAft>
                <a:spcPts val="825"/>
              </a:spcAft>
            </a:pPr>
            <a:r>
              <a:rPr lang="en-AU" dirty="0">
                <a:solidFill>
                  <a:schemeClr val="bg1"/>
                </a:solidFill>
                <a:effectLst/>
                <a:latin typeface="Arial" panose="020B0604020202020204" pitchFamily="34" charset="0"/>
                <a:ea typeface="Times New Roman" panose="02020603050405020304" pitchFamily="18" charset="0"/>
              </a:rPr>
              <a:t>The primary objective of the </a:t>
            </a:r>
            <a:r>
              <a:rPr lang="en-AU" dirty="0">
                <a:solidFill>
                  <a:schemeClr val="bg1"/>
                </a:solidFill>
                <a:effectLst/>
                <a:highlight>
                  <a:srgbClr val="FFFF00"/>
                </a:highlight>
                <a:latin typeface="Arial" panose="020B0604020202020204" pitchFamily="34" charset="0"/>
                <a:ea typeface="Times New Roman" panose="02020603050405020304" pitchFamily="18" charset="0"/>
              </a:rPr>
              <a:t>Accounting Professional &amp; Ethical Standards Board Limited </a:t>
            </a:r>
            <a:r>
              <a:rPr lang="en-AU" dirty="0">
                <a:solidFill>
                  <a:schemeClr val="bg1"/>
                </a:solidFill>
                <a:effectLst/>
                <a:latin typeface="Arial" panose="020B0604020202020204" pitchFamily="34" charset="0"/>
                <a:ea typeface="Times New Roman" panose="02020603050405020304" pitchFamily="18" charset="0"/>
              </a:rPr>
              <a:t>(</a:t>
            </a:r>
            <a:r>
              <a:rPr lang="en-AU" b="1" dirty="0">
                <a:solidFill>
                  <a:schemeClr val="bg1"/>
                </a:solidFill>
                <a:effectLst/>
                <a:latin typeface="Arial" panose="020B0604020202020204" pitchFamily="34" charset="0"/>
                <a:ea typeface="Times New Roman" panose="02020603050405020304" pitchFamily="18" charset="0"/>
              </a:rPr>
              <a:t>APESB</a:t>
            </a:r>
            <a:r>
              <a:rPr lang="en-AU" dirty="0">
                <a:solidFill>
                  <a:schemeClr val="bg1"/>
                </a:solidFill>
                <a:effectLst/>
                <a:latin typeface="Arial" panose="020B0604020202020204" pitchFamily="34" charset="0"/>
                <a:ea typeface="Times New Roman" panose="02020603050405020304" pitchFamily="18" charset="0"/>
              </a:rPr>
              <a:t>) is to develop and issue, in the public interest, professional and ethical standards, and other pronouncements that will apply to members of CPA Australia (</a:t>
            </a:r>
            <a:r>
              <a:rPr lang="en-AU" b="1" dirty="0">
                <a:solidFill>
                  <a:schemeClr val="bg1"/>
                </a:solidFill>
                <a:effectLst/>
                <a:latin typeface="Arial" panose="020B0604020202020204" pitchFamily="34" charset="0"/>
                <a:ea typeface="Times New Roman" panose="02020603050405020304" pitchFamily="18" charset="0"/>
              </a:rPr>
              <a:t>CPAA</a:t>
            </a:r>
            <a:r>
              <a:rPr lang="en-AU" dirty="0">
                <a:solidFill>
                  <a:schemeClr val="bg1"/>
                </a:solidFill>
                <a:effectLst/>
                <a:latin typeface="Arial" panose="020B0604020202020204" pitchFamily="34" charset="0"/>
                <a:ea typeface="Times New Roman" panose="02020603050405020304" pitchFamily="18" charset="0"/>
              </a:rPr>
              <a:t>), Chartered Accountants Australia and New Zealand (</a:t>
            </a:r>
            <a:r>
              <a:rPr lang="en-AU" b="1" dirty="0">
                <a:solidFill>
                  <a:schemeClr val="bg1"/>
                </a:solidFill>
                <a:effectLst/>
                <a:latin typeface="Arial" panose="020B0604020202020204" pitchFamily="34" charset="0"/>
                <a:ea typeface="Times New Roman" panose="02020603050405020304" pitchFamily="18" charset="0"/>
              </a:rPr>
              <a:t>CA ANZ</a:t>
            </a:r>
            <a:r>
              <a:rPr lang="en-AU" dirty="0">
                <a:solidFill>
                  <a:schemeClr val="bg1"/>
                </a:solidFill>
                <a:effectLst/>
                <a:latin typeface="Arial" panose="020B0604020202020204" pitchFamily="34" charset="0"/>
                <a:ea typeface="Times New Roman" panose="02020603050405020304" pitchFamily="18" charset="0"/>
              </a:rPr>
              <a:t>) and the Institute of Public Accountants (</a:t>
            </a:r>
            <a:r>
              <a:rPr lang="en-AU" b="1" dirty="0">
                <a:solidFill>
                  <a:schemeClr val="bg1"/>
                </a:solidFill>
                <a:effectLst/>
                <a:latin typeface="Arial" panose="020B0604020202020204" pitchFamily="34" charset="0"/>
                <a:ea typeface="Times New Roman" panose="02020603050405020304" pitchFamily="18" charset="0"/>
              </a:rPr>
              <a:t>IPA</a:t>
            </a:r>
            <a:r>
              <a:rPr lang="en-AU" dirty="0">
                <a:solidFill>
                  <a:schemeClr val="bg1"/>
                </a:solidFill>
                <a:effectLst/>
                <a:latin typeface="Arial" panose="020B0604020202020204" pitchFamily="34" charset="0"/>
                <a:ea typeface="Times New Roman" panose="02020603050405020304" pitchFamily="18" charset="0"/>
              </a:rPr>
              <a:t>), collectively the </a:t>
            </a:r>
            <a:r>
              <a:rPr lang="en-AU" b="1" dirty="0">
                <a:solidFill>
                  <a:schemeClr val="bg1"/>
                </a:solidFill>
                <a:effectLst/>
                <a:latin typeface="Arial" panose="020B0604020202020204" pitchFamily="34" charset="0"/>
                <a:ea typeface="Times New Roman" panose="02020603050405020304" pitchFamily="18" charset="0"/>
              </a:rPr>
              <a:t>Professional Bodies</a:t>
            </a:r>
            <a:r>
              <a:rPr lang="en-AU" dirty="0">
                <a:solidFill>
                  <a:schemeClr val="bg1"/>
                </a:solidFill>
                <a:effectLst/>
                <a:latin typeface="Arial" panose="020B0604020202020204" pitchFamily="34" charset="0"/>
                <a:ea typeface="Times New Roman" panose="02020603050405020304" pitchFamily="18" charset="0"/>
              </a:rPr>
              <a:t>.</a:t>
            </a:r>
            <a:endParaRPr lang="en-AU" dirty="0">
              <a:solidFill>
                <a:schemeClr val="bg1"/>
              </a:solidFill>
              <a:effectLst/>
              <a:latin typeface="Times New Roman" panose="02020603050405020304" pitchFamily="18" charset="0"/>
              <a:ea typeface="Times New Roman" panose="02020603050405020304" pitchFamily="18" charset="0"/>
            </a:endParaRPr>
          </a:p>
          <a:p>
            <a:r>
              <a:rPr lang="en-AU" b="1" dirty="0">
                <a:solidFill>
                  <a:schemeClr val="bg1"/>
                </a:solidFill>
                <a:effectLst/>
                <a:latin typeface="Arial" panose="020B0604020202020204" pitchFamily="34" charset="0"/>
                <a:ea typeface="Calibri" panose="020F0502020204030204" pitchFamily="34" charset="0"/>
              </a:rPr>
              <a:t> </a:t>
            </a:r>
            <a:endParaRPr lang="en-AU" dirty="0">
              <a:solidFill>
                <a:schemeClr val="bg1"/>
              </a:solidFill>
              <a:effectLst/>
              <a:latin typeface="Arial" panose="020B0604020202020204" pitchFamily="34" charset="0"/>
              <a:ea typeface="Calibri" panose="020F0502020204030204" pitchFamily="34" charset="0"/>
            </a:endParaRPr>
          </a:p>
          <a:p>
            <a:r>
              <a:rPr lang="en-AU" dirty="0">
                <a:solidFill>
                  <a:schemeClr val="bg1"/>
                </a:solidFill>
                <a:effectLst/>
                <a:latin typeface="Arial" panose="020B0604020202020204" pitchFamily="34" charset="0"/>
                <a:ea typeface="Calibri" panose="020F0502020204030204" pitchFamily="34" charset="0"/>
              </a:rPr>
              <a:t> The objectives of </a:t>
            </a:r>
            <a:r>
              <a:rPr lang="en-AU" dirty="0">
                <a:solidFill>
                  <a:schemeClr val="bg1"/>
                </a:solidFill>
                <a:effectLst/>
                <a:highlight>
                  <a:srgbClr val="FFFF00"/>
                </a:highlight>
                <a:latin typeface="Arial" panose="020B0604020202020204" pitchFamily="34" charset="0"/>
                <a:ea typeface="Calibri" panose="020F0502020204030204" pitchFamily="34" charset="0"/>
              </a:rPr>
              <a:t>APES 305 </a:t>
            </a:r>
            <a:r>
              <a:rPr lang="en-AU" i="1" dirty="0">
                <a:solidFill>
                  <a:schemeClr val="bg1"/>
                </a:solidFill>
                <a:effectLst/>
                <a:highlight>
                  <a:srgbClr val="FFFF00"/>
                </a:highlight>
                <a:latin typeface="Arial" panose="020B0604020202020204" pitchFamily="34" charset="0"/>
                <a:ea typeface="Calibri" panose="020F0502020204030204" pitchFamily="34" charset="0"/>
              </a:rPr>
              <a:t>Terms of Engagement</a:t>
            </a:r>
            <a:r>
              <a:rPr lang="en-AU" i="1" dirty="0">
                <a:solidFill>
                  <a:schemeClr val="bg1"/>
                </a:solidFill>
                <a:effectLst/>
                <a:latin typeface="Arial" panose="020B0604020202020204" pitchFamily="34" charset="0"/>
                <a:ea typeface="Calibri" panose="020F0502020204030204" pitchFamily="34" charset="0"/>
              </a:rPr>
              <a:t> </a:t>
            </a:r>
            <a:r>
              <a:rPr lang="en-AU" dirty="0">
                <a:solidFill>
                  <a:schemeClr val="bg1"/>
                </a:solidFill>
                <a:effectLst/>
                <a:latin typeface="Arial" panose="020B0604020202020204" pitchFamily="34" charset="0"/>
                <a:ea typeface="Calibri" panose="020F0502020204030204" pitchFamily="34" charset="0"/>
              </a:rPr>
              <a:t>are to specify a Member in </a:t>
            </a:r>
            <a:r>
              <a:rPr lang="en-AU" dirty="0" err="1">
                <a:solidFill>
                  <a:schemeClr val="bg1"/>
                </a:solidFill>
                <a:effectLst/>
                <a:latin typeface="Arial" panose="020B0604020202020204" pitchFamily="34" charset="0"/>
                <a:ea typeface="Calibri" panose="020F0502020204030204" pitchFamily="34" charset="0"/>
              </a:rPr>
              <a:t>PublicPractice’s</a:t>
            </a:r>
            <a:r>
              <a:rPr lang="en-AU" dirty="0">
                <a:solidFill>
                  <a:schemeClr val="bg1"/>
                </a:solidFill>
                <a:effectLst/>
                <a:latin typeface="Arial" panose="020B0604020202020204" pitchFamily="34" charset="0"/>
                <a:ea typeface="Calibri" panose="020F0502020204030204" pitchFamily="34" charset="0"/>
              </a:rPr>
              <a:t> professional and ethical obligations in respect of:</a:t>
            </a:r>
          </a:p>
          <a:p>
            <a:r>
              <a:rPr lang="en-AU" dirty="0">
                <a:solidFill>
                  <a:schemeClr val="bg1"/>
                </a:solidFill>
                <a:effectLst/>
                <a:latin typeface="Arial" panose="020B0604020202020204" pitchFamily="34" charset="0"/>
                <a:ea typeface="Calibri" panose="020F0502020204030204" pitchFamily="34" charset="0"/>
              </a:rPr>
              <a:t> </a:t>
            </a:r>
          </a:p>
          <a:p>
            <a:r>
              <a:rPr lang="en-AU" dirty="0">
                <a:solidFill>
                  <a:schemeClr val="bg1"/>
                </a:solidFill>
                <a:effectLst/>
                <a:latin typeface="Arial" panose="020B0604020202020204" pitchFamily="34" charset="0"/>
                <a:ea typeface="Calibri" panose="020F0502020204030204" pitchFamily="34" charset="0"/>
              </a:rPr>
              <a:t> </a:t>
            </a:r>
          </a:p>
          <a:p>
            <a:pPr lvl="0">
              <a:spcAft>
                <a:spcPts val="720"/>
              </a:spcAft>
            </a:pPr>
            <a:r>
              <a:rPr lang="en-AU" dirty="0">
                <a:solidFill>
                  <a:schemeClr val="bg1"/>
                </a:solidFill>
                <a:effectLst/>
                <a:latin typeface="Arial" panose="020B0604020202020204" pitchFamily="34" charset="0"/>
                <a:ea typeface="Calibri" panose="020F0502020204030204" pitchFamily="34" charset="0"/>
              </a:rPr>
              <a:t>•documentation and communication of the Terms of Engagement to a Client;</a:t>
            </a:r>
          </a:p>
          <a:p>
            <a:pPr lvl="0">
              <a:spcAft>
                <a:spcPts val="720"/>
              </a:spcAft>
            </a:pPr>
            <a:r>
              <a:rPr lang="en-AU" dirty="0">
                <a:solidFill>
                  <a:schemeClr val="bg1"/>
                </a:solidFill>
                <a:effectLst/>
                <a:latin typeface="Arial" panose="020B0604020202020204" pitchFamily="34" charset="0"/>
                <a:ea typeface="Calibri" panose="020F0502020204030204" pitchFamily="34" charset="0"/>
              </a:rPr>
              <a:t>•matters to be included in an Engagement Document;</a:t>
            </a:r>
          </a:p>
          <a:p>
            <a:pPr lvl="0">
              <a:spcAft>
                <a:spcPts val="720"/>
              </a:spcAft>
            </a:pPr>
            <a:r>
              <a:rPr lang="en-AU" dirty="0">
                <a:solidFill>
                  <a:schemeClr val="bg1"/>
                </a:solidFill>
                <a:effectLst/>
                <a:latin typeface="Arial" panose="020B0604020202020204" pitchFamily="34" charset="0"/>
                <a:ea typeface="Calibri" panose="020F0502020204030204" pitchFamily="34" charset="0"/>
              </a:rPr>
              <a:t>•circumstances in which an Engagement Document should be reissued in respect of a recurring Engagement; and</a:t>
            </a:r>
          </a:p>
          <a:p>
            <a:pPr lvl="0"/>
            <a:r>
              <a:rPr lang="en-AU" dirty="0">
                <a:solidFill>
                  <a:schemeClr val="bg1"/>
                </a:solidFill>
                <a:effectLst/>
                <a:latin typeface="Arial" panose="020B0604020202020204" pitchFamily="34" charset="0"/>
                <a:ea typeface="Calibri" panose="020F0502020204030204" pitchFamily="34" charset="0"/>
              </a:rPr>
              <a:t>•limitation of liability schemes.</a:t>
            </a:r>
          </a:p>
          <a:p>
            <a:r>
              <a:rPr lang="en-AU" dirty="0">
                <a:solidFill>
                  <a:schemeClr val="bg1"/>
                </a:solidFill>
                <a:effectLst/>
                <a:latin typeface="Arial" panose="020B0604020202020204" pitchFamily="34" charset="0"/>
                <a:ea typeface="Calibri" panose="020F0502020204030204" pitchFamily="34" charset="0"/>
              </a:rPr>
              <a:t> </a:t>
            </a:r>
          </a:p>
          <a:p>
            <a:pPr defTabSz="129982">
              <a:lnSpc>
                <a:spcPct val="150000"/>
              </a:lnSpc>
            </a:pPr>
            <a:r>
              <a:rPr lang="en-AU"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1.4 </a:t>
            </a:r>
            <a:r>
              <a:rPr lang="en-AU" b="1" dirty="0">
                <a:solidFill>
                  <a:schemeClr val="bg1"/>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Members in Public Practice in Australia shall follow the mandatory requirements of APES 305 </a:t>
            </a:r>
            <a:r>
              <a:rPr lang="en-AU"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when they provide Professional Services to Clients. </a:t>
            </a:r>
          </a:p>
          <a:p>
            <a:pPr defTabSz="129982">
              <a:lnSpc>
                <a:spcPct val="150000"/>
              </a:lnSpc>
            </a:pPr>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(revised APES 305 effective on or after 1 July 2021)</a:t>
            </a:r>
            <a:endParaRPr lang="en-AU"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spTree>
    <p:extLst>
      <p:ext uri="{BB962C8B-B14F-4D97-AF65-F5344CB8AC3E}">
        <p14:creationId xmlns:p14="http://schemas.microsoft.com/office/powerpoint/2010/main" val="107314891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5338256"/>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lvl="0"/>
            <a:endParaRPr lang="en-AU" sz="2000" b="1" u="sng" dirty="0">
              <a:solidFill>
                <a:schemeClr val="bg1"/>
              </a:solidFill>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APES 305 </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Purpose of the letter</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Objectives of the Engagement</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Scope of the Engagement</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Engagement output</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Relative responsibilities</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Involvement of other Members in Public Practice</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Fees and billing arrangements</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Ownership of documents and data</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Confirmation by the Client (of acceptance)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spTree>
    <p:extLst>
      <p:ext uri="{BB962C8B-B14F-4D97-AF65-F5344CB8AC3E}">
        <p14:creationId xmlns:p14="http://schemas.microsoft.com/office/powerpoint/2010/main" val="21433935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5035225"/>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a:t>
            </a:r>
            <a:r>
              <a:rPr lang="en-GB" sz="2000" b="1" u="sng" dirty="0">
                <a:solidFill>
                  <a:prstClr val="black"/>
                </a:solidFill>
                <a:highlight>
                  <a:srgbClr val="FFFF00"/>
                </a:highlight>
                <a:latin typeface="Arial Black" panose="020B0A04020102020204" pitchFamily="34" charset="0"/>
              </a:rPr>
              <a:t>interesting terms </a:t>
            </a:r>
            <a:r>
              <a:rPr lang="en-GB" sz="2000" b="1" u="sng" dirty="0">
                <a:solidFill>
                  <a:prstClr val="black"/>
                </a:solidFill>
                <a:latin typeface="Arial Black" panose="020B0A04020102020204" pitchFamily="34" charset="0"/>
              </a:rPr>
              <a:t>(Security);</a:t>
            </a:r>
          </a:p>
          <a:p>
            <a:pPr defTabSz="129982">
              <a:lnSpc>
                <a:spcPct val="150000"/>
              </a:lnSpc>
            </a:pPr>
            <a:r>
              <a:rPr lang="en-GB" b="1" i="1" dirty="0">
                <a:solidFill>
                  <a:prstClr val="black"/>
                </a:solidFill>
                <a:latin typeface="Arial Black" panose="020B0A04020102020204" pitchFamily="34" charset="0"/>
              </a:rPr>
              <a:t>“Where our instructions are received on behalf of a company or a company and one or any number of its directors and/or secretaries, then </a:t>
            </a:r>
            <a:r>
              <a:rPr lang="en-GB" b="1" i="1" dirty="0">
                <a:solidFill>
                  <a:prstClr val="black"/>
                </a:solidFill>
                <a:highlight>
                  <a:srgbClr val="FFFF00"/>
                </a:highlight>
                <a:latin typeface="Arial Black" panose="020B0A04020102020204" pitchFamily="34" charset="0"/>
              </a:rPr>
              <a:t>any signature by a director </a:t>
            </a:r>
            <a:r>
              <a:rPr lang="en-GB" b="1" i="1" dirty="0">
                <a:solidFill>
                  <a:prstClr val="black"/>
                </a:solidFill>
                <a:latin typeface="Arial Black" panose="020B0A04020102020204" pitchFamily="34" charset="0"/>
              </a:rPr>
              <a:t>and/or secretary shall constitute a </a:t>
            </a:r>
            <a:r>
              <a:rPr lang="en-GB" b="1" i="1" dirty="0">
                <a:solidFill>
                  <a:prstClr val="black"/>
                </a:solidFill>
                <a:highlight>
                  <a:srgbClr val="FFFF00"/>
                </a:highlight>
                <a:latin typeface="Arial Black" panose="020B0A04020102020204" pitchFamily="34" charset="0"/>
              </a:rPr>
              <a:t>personal guarantee </a:t>
            </a:r>
            <a:r>
              <a:rPr lang="en-GB" b="1" i="1" dirty="0">
                <a:solidFill>
                  <a:prstClr val="black"/>
                </a:solidFill>
                <a:latin typeface="Arial Black" panose="020B0A04020102020204" pitchFamily="34" charset="0"/>
              </a:rPr>
              <a:t>in our favour and </a:t>
            </a:r>
            <a:r>
              <a:rPr lang="en-GB" b="1" i="1" dirty="0">
                <a:solidFill>
                  <a:prstClr val="black"/>
                </a:solidFill>
                <a:highlight>
                  <a:srgbClr val="FFFF00"/>
                </a:highlight>
                <a:latin typeface="Arial Black" panose="020B0A04020102020204" pitchFamily="34" charset="0"/>
              </a:rPr>
              <a:t>a registrable security interest charging </a:t>
            </a:r>
            <a:r>
              <a:rPr lang="en-GB" b="1" i="1" dirty="0">
                <a:solidFill>
                  <a:prstClr val="black"/>
                </a:solidFill>
                <a:latin typeface="Arial Black" panose="020B0A04020102020204" pitchFamily="34" charset="0"/>
              </a:rPr>
              <a:t>as collateral over the company’s assets and undertaking as a general charge and over your the client’s/guarantor’s/director’s, however described, personal assets as a general charge security interest under the Personal Property Securities Act 2010 (</a:t>
            </a:r>
            <a:r>
              <a:rPr lang="en-GB" b="1" i="1" dirty="0" err="1">
                <a:solidFill>
                  <a:prstClr val="black"/>
                </a:solidFill>
                <a:latin typeface="Arial Black" panose="020B0A04020102020204" pitchFamily="34" charset="0"/>
              </a:rPr>
              <a:t>Cth</a:t>
            </a:r>
            <a:r>
              <a:rPr lang="en-GB" b="1" i="1" dirty="0">
                <a:solidFill>
                  <a:prstClr val="black"/>
                </a:solidFill>
                <a:latin typeface="Arial Black" panose="020B0A04020102020204" pitchFamily="34" charset="0"/>
              </a:rPr>
              <a:t>), and over </a:t>
            </a:r>
            <a:r>
              <a:rPr lang="en-GB" b="1" i="1" dirty="0">
                <a:solidFill>
                  <a:prstClr val="black"/>
                </a:solidFill>
                <a:highlight>
                  <a:srgbClr val="FFFF00"/>
                </a:highlight>
                <a:latin typeface="Arial Black" panose="020B0A04020102020204" pitchFamily="34" charset="0"/>
              </a:rPr>
              <a:t>land </a:t>
            </a:r>
            <a:r>
              <a:rPr lang="en-GB" b="1" i="1" dirty="0">
                <a:solidFill>
                  <a:prstClr val="black"/>
                </a:solidFill>
                <a:latin typeface="Arial Black" panose="020B0A04020102020204" pitchFamily="34" charset="0"/>
              </a:rPr>
              <a:t>whether held by the company or the individual client/guarantor/director however described, </a:t>
            </a:r>
            <a:r>
              <a:rPr lang="en-GB" b="1" i="1" dirty="0">
                <a:solidFill>
                  <a:prstClr val="black"/>
                </a:solidFill>
                <a:highlight>
                  <a:srgbClr val="FFFF00"/>
                </a:highlight>
                <a:latin typeface="Arial Black" panose="020B0A04020102020204" pitchFamily="34" charset="0"/>
              </a:rPr>
              <a:t>as a charge </a:t>
            </a:r>
            <a:r>
              <a:rPr lang="en-GB" b="1" i="1" dirty="0">
                <a:solidFill>
                  <a:prstClr val="black"/>
                </a:solidFill>
                <a:latin typeface="Arial Black" panose="020B0A04020102020204" pitchFamily="34" charset="0"/>
              </a:rPr>
              <a:t>in favour of Accountants. I unequivocally grant to Accountants an equitable interest over all the property owned or controlled by me. I consent to Accountants </a:t>
            </a:r>
            <a:r>
              <a:rPr lang="en-GB" b="1" i="1" dirty="0">
                <a:solidFill>
                  <a:prstClr val="black"/>
                </a:solidFill>
                <a:highlight>
                  <a:srgbClr val="FFFF00"/>
                </a:highlight>
                <a:latin typeface="Arial Black" panose="020B0A04020102020204" pitchFamily="34" charset="0"/>
              </a:rPr>
              <a:t>lodging a caveat </a:t>
            </a:r>
            <a:r>
              <a:rPr lang="en-GB" b="1" i="1" dirty="0">
                <a:solidFill>
                  <a:prstClr val="black"/>
                </a:solidFill>
                <a:latin typeface="Arial Black" panose="020B0A04020102020204" pitchFamily="34" charset="0"/>
              </a:rPr>
              <a:t>over property owned or controlled by me, to protect their equitable interest.”</a:t>
            </a:r>
            <a:endParaRPr lang="en-GB" sz="2000" b="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spTree>
    <p:extLst>
      <p:ext uri="{BB962C8B-B14F-4D97-AF65-F5344CB8AC3E}">
        <p14:creationId xmlns:p14="http://schemas.microsoft.com/office/powerpoint/2010/main" val="25769115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3968651"/>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 (Security);</a:t>
            </a:r>
          </a:p>
          <a:p>
            <a:pPr defTabSz="129982">
              <a:lnSpc>
                <a:spcPct val="150000"/>
              </a:lnSpc>
            </a:pPr>
            <a:r>
              <a:rPr lang="en-GB" b="1" i="1" dirty="0">
                <a:solidFill>
                  <a:prstClr val="black"/>
                </a:solidFill>
                <a:latin typeface="Arial Black" panose="020B0A04020102020204" pitchFamily="34" charset="0"/>
              </a:rPr>
              <a:t>In the event that </a:t>
            </a:r>
            <a:r>
              <a:rPr lang="en-GB" b="1" i="1" dirty="0">
                <a:solidFill>
                  <a:prstClr val="black"/>
                </a:solidFill>
                <a:highlight>
                  <a:srgbClr val="FFFF00"/>
                </a:highlight>
                <a:latin typeface="Arial Black" panose="020B0A04020102020204" pitchFamily="34" charset="0"/>
              </a:rPr>
              <a:t>the entity invoiced </a:t>
            </a:r>
            <a:r>
              <a:rPr lang="en-GB" b="1" i="1" dirty="0">
                <a:solidFill>
                  <a:prstClr val="black"/>
                </a:solidFill>
                <a:latin typeface="Arial Black" panose="020B0A04020102020204" pitchFamily="34" charset="0"/>
              </a:rPr>
              <a:t>by us for our services </a:t>
            </a:r>
            <a:r>
              <a:rPr lang="en-GB" b="1" i="1" dirty="0">
                <a:solidFill>
                  <a:prstClr val="black"/>
                </a:solidFill>
                <a:highlight>
                  <a:srgbClr val="FFFF00"/>
                </a:highlight>
                <a:latin typeface="Arial Black" panose="020B0A04020102020204" pitchFamily="34" charset="0"/>
              </a:rPr>
              <a:t>is unable </a:t>
            </a:r>
            <a:r>
              <a:rPr lang="en-GB" b="1" i="1" dirty="0">
                <a:solidFill>
                  <a:prstClr val="black"/>
                </a:solidFill>
                <a:latin typeface="Arial Black" panose="020B0A04020102020204" pitchFamily="34" charset="0"/>
              </a:rPr>
              <a:t>to discharge its liabilities to us, then </a:t>
            </a:r>
            <a:r>
              <a:rPr lang="en-GB" b="1" i="1" dirty="0">
                <a:solidFill>
                  <a:prstClr val="black"/>
                </a:solidFill>
                <a:highlight>
                  <a:srgbClr val="FFFF00"/>
                </a:highlight>
                <a:latin typeface="Arial Black" panose="020B0A04020102020204" pitchFamily="34" charset="0"/>
              </a:rPr>
              <a:t>the entity’s Directors or Trustees agree to personally indemnify </a:t>
            </a:r>
            <a:r>
              <a:rPr lang="en-GB" b="1" i="1" dirty="0">
                <a:solidFill>
                  <a:prstClr val="black"/>
                </a:solidFill>
                <a:latin typeface="Arial Black" panose="020B0A04020102020204" pitchFamily="34" charset="0"/>
              </a:rPr>
              <a:t>us for any such liability.</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highlight>
                  <a:srgbClr val="FFFF00"/>
                </a:highlight>
                <a:latin typeface="Arial Black" panose="020B0A04020102020204" pitchFamily="34" charset="0"/>
              </a:rPr>
              <a:t>Consider; </a:t>
            </a:r>
          </a:p>
          <a:p>
            <a:pPr defTabSz="129982">
              <a:lnSpc>
                <a:spcPct val="150000"/>
              </a:lnSpc>
            </a:pPr>
            <a:r>
              <a:rPr lang="en-GB" sz="2000" b="1" dirty="0">
                <a:solidFill>
                  <a:prstClr val="black"/>
                </a:solidFill>
                <a:latin typeface="Arial Black" panose="020B0A04020102020204" pitchFamily="34" charset="0"/>
              </a:rPr>
              <a:t>Personal guarantee, Charge PPS, Charge Land, Lien over tax refund, indemnify for costs incurred as a result of default, Credit Reporting</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spTree>
    <p:extLst>
      <p:ext uri="{BB962C8B-B14F-4D97-AF65-F5344CB8AC3E}">
        <p14:creationId xmlns:p14="http://schemas.microsoft.com/office/powerpoint/2010/main" val="7273712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5492145"/>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 (Acceptance);</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If the terms of our engagement are acceptable, please sign the enclosed copy of this engagement letter, initial every page and return it to our office. This engagement letter will be eligible for future years unless concluded by either party to this agreement. </a:t>
            </a:r>
            <a:r>
              <a:rPr lang="en-GB" sz="2000" b="1" i="1" dirty="0">
                <a:solidFill>
                  <a:prstClr val="black"/>
                </a:solidFill>
                <a:highlight>
                  <a:srgbClr val="FFFF00"/>
                </a:highlight>
                <a:latin typeface="Arial Black" panose="020B0A04020102020204" pitchFamily="34" charset="0"/>
              </a:rPr>
              <a:t>If you do not forward your signed copy of engagement letter </a:t>
            </a:r>
            <a:r>
              <a:rPr lang="en-GB" sz="2000" b="1" i="1" dirty="0">
                <a:solidFill>
                  <a:prstClr val="black"/>
                </a:solidFill>
                <a:latin typeface="Arial Black" panose="020B0A04020102020204" pitchFamily="34" charset="0"/>
              </a:rPr>
              <a:t>nor contact us with changes to the engagement, </a:t>
            </a:r>
            <a:r>
              <a:rPr lang="en-GB" sz="2000" b="1" i="1" dirty="0">
                <a:solidFill>
                  <a:prstClr val="black"/>
                </a:solidFill>
                <a:highlight>
                  <a:srgbClr val="FFFF00"/>
                </a:highlight>
                <a:latin typeface="Arial Black" panose="020B0A04020102020204" pitchFamily="34" charset="0"/>
              </a:rPr>
              <a:t>yet continue to provide us with instructions </a:t>
            </a:r>
            <a:r>
              <a:rPr lang="en-GB" sz="2000" b="1" i="1" dirty="0">
                <a:solidFill>
                  <a:prstClr val="black"/>
                </a:solidFill>
                <a:latin typeface="Arial Black" panose="020B0A04020102020204" pitchFamily="34" charset="0"/>
              </a:rPr>
              <a:t>and information regarding your tax and financial affairs </a:t>
            </a:r>
            <a:r>
              <a:rPr lang="en-GB" sz="2000" b="1" i="1" dirty="0">
                <a:solidFill>
                  <a:prstClr val="black"/>
                </a:solidFill>
                <a:highlight>
                  <a:srgbClr val="FFFF00"/>
                </a:highlight>
                <a:latin typeface="Arial Black" panose="020B0A04020102020204" pitchFamily="34" charset="0"/>
              </a:rPr>
              <a:t>the terms and information in this letter will be binding </a:t>
            </a:r>
            <a:r>
              <a:rPr lang="en-GB" sz="2000" b="1" i="1" dirty="0">
                <a:solidFill>
                  <a:prstClr val="black"/>
                </a:solidFill>
                <a:latin typeface="Arial Black" panose="020B0A04020102020204" pitchFamily="34" charset="0"/>
              </a:rPr>
              <a:t>to all parties in this agreement.</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spTree>
    <p:extLst>
      <p:ext uri="{BB962C8B-B14F-4D97-AF65-F5344CB8AC3E}">
        <p14:creationId xmlns:p14="http://schemas.microsoft.com/office/powerpoint/2010/main" val="26655241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4107150"/>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 (Safe Harbour);</a:t>
            </a:r>
          </a:p>
          <a:p>
            <a:pPr defTabSz="129982">
              <a:lnSpc>
                <a:spcPct val="150000"/>
              </a:lnSpc>
            </a:pPr>
            <a:r>
              <a:rPr lang="en-GB" sz="2000" b="1" dirty="0">
                <a:solidFill>
                  <a:prstClr val="black"/>
                </a:solidFill>
                <a:latin typeface="Arial Black" panose="020B0A04020102020204" pitchFamily="34" charset="0"/>
              </a:rPr>
              <a:t>“The Treasury Laws Amendment (2017 Enterprise Incentives No. 2) Bill 2017 provides for your obligations surrounding </a:t>
            </a:r>
            <a:r>
              <a:rPr lang="en-GB" sz="2000" b="1" dirty="0">
                <a:solidFill>
                  <a:prstClr val="black"/>
                </a:solidFill>
                <a:highlight>
                  <a:srgbClr val="FFFF00"/>
                </a:highlight>
                <a:latin typeface="Arial Black" panose="020B0A04020102020204" pitchFamily="34" charset="0"/>
              </a:rPr>
              <a:t>safe harbour rules. </a:t>
            </a:r>
            <a:r>
              <a:rPr lang="en-GB" sz="2000" b="1" dirty="0">
                <a:solidFill>
                  <a:prstClr val="black"/>
                </a:solidFill>
                <a:latin typeface="Arial Black" panose="020B0A04020102020204" pitchFamily="34" charset="0"/>
              </a:rPr>
              <a:t>The safe harbour will start to apply from the time a director, after beginning to suspect that you may become insolvent, starts developing one or more courses of action which are reasonably likely to lead to a better outcome for the company than the immediate appointment of an administrator or liquidator…”</a:t>
            </a:r>
          </a:p>
          <a:p>
            <a:pPr defTabSz="129982">
              <a:lnSpc>
                <a:spcPct val="150000"/>
              </a:lnSpc>
            </a:pPr>
            <a:endParaRPr lang="en-GB" sz="2000" b="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spTree>
    <p:extLst>
      <p:ext uri="{BB962C8B-B14F-4D97-AF65-F5344CB8AC3E}">
        <p14:creationId xmlns:p14="http://schemas.microsoft.com/office/powerpoint/2010/main" val="98581239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5492145"/>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 (Safe Harbour);</a:t>
            </a:r>
          </a:p>
          <a:p>
            <a:pPr defTabSz="129982">
              <a:lnSpc>
                <a:spcPct val="150000"/>
              </a:lnSpc>
            </a:pPr>
            <a:r>
              <a:rPr lang="en-GB" sz="2000" b="1" i="1" dirty="0">
                <a:solidFill>
                  <a:prstClr val="black"/>
                </a:solidFill>
                <a:latin typeface="Arial Black" panose="020B0A04020102020204" pitchFamily="34" charset="0"/>
              </a:rPr>
              <a:t>“An important feature of TASA is the provision of a “safe harbour” protection from penalties in certain circumstances for taxpayers who engage registered tax agents. </a:t>
            </a:r>
          </a:p>
          <a:p>
            <a:pPr defTabSz="129982">
              <a:lnSpc>
                <a:spcPct val="150000"/>
              </a:lnSpc>
            </a:pPr>
            <a:r>
              <a:rPr lang="en-GB" sz="2000" b="1" i="1" dirty="0">
                <a:solidFill>
                  <a:prstClr val="black"/>
                </a:solidFill>
                <a:latin typeface="Arial Black" panose="020B0A04020102020204" pitchFamily="34" charset="0"/>
              </a:rPr>
              <a:t>To obtain the benefits of </a:t>
            </a:r>
            <a:r>
              <a:rPr lang="en-GB" sz="2000" b="1" i="1" dirty="0">
                <a:solidFill>
                  <a:prstClr val="black"/>
                </a:solidFill>
                <a:highlight>
                  <a:srgbClr val="FFFF00"/>
                </a:highlight>
                <a:latin typeface="Arial Black" panose="020B0A04020102020204" pitchFamily="34" charset="0"/>
              </a:rPr>
              <a:t>safe harbour protection</a:t>
            </a:r>
            <a:r>
              <a:rPr lang="en-GB" sz="2000" b="1" i="1" dirty="0">
                <a:solidFill>
                  <a:prstClr val="black"/>
                </a:solidFill>
                <a:latin typeface="Arial Black" panose="020B0A04020102020204" pitchFamily="34" charset="0"/>
              </a:rPr>
              <a:t>, the legislation requires the taxpayer to provide the registered tax agent with “all relevant taxation information” to enable accurate statements to be provided to the Australian Taxation Office (ATO). This requirement may be important to both parties in identifying and understanding the purpose and scope of the engagement as set out below and may also affect other matters discussed below”</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spTree>
    <p:extLst>
      <p:ext uri="{BB962C8B-B14F-4D97-AF65-F5344CB8AC3E}">
        <p14:creationId xmlns:p14="http://schemas.microsoft.com/office/powerpoint/2010/main" val="3663652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3694" y="152672"/>
            <a:ext cx="11460997" cy="451764"/>
          </a:xfrm>
        </p:spPr>
        <p:txBody>
          <a:bodyPr/>
          <a:lstStyle/>
          <a:p>
            <a:r>
              <a:rPr lang="en-AU" b="1" u="sng" dirty="0">
                <a:solidFill>
                  <a:schemeClr val="bg1"/>
                </a:solidFill>
                <a:latin typeface="Bookman Old Style" panose="02050604050505020204" pitchFamily="18" charset="0"/>
              </a:rPr>
              <a:t>DEVELOPMENTS IN CORPORATE AND INSOLVENCY LAW</a:t>
            </a:r>
          </a:p>
          <a:p>
            <a:endParaRPr lang="en-AU" b="1" u="sng" dirty="0">
              <a:solidFill>
                <a:schemeClr val="bg1"/>
              </a:solidFill>
              <a:latin typeface="Bookman Old Style" panose="02050604050505020204" pitchFamily="18" charset="0"/>
            </a:endParaRPr>
          </a:p>
        </p:txBody>
      </p:sp>
      <p:sp>
        <p:nvSpPr>
          <p:cNvPr id="6" name="TextBox 5"/>
          <p:cNvSpPr txBox="1"/>
          <p:nvPr/>
        </p:nvSpPr>
        <p:spPr>
          <a:xfrm>
            <a:off x="226016" y="642831"/>
            <a:ext cx="11739967" cy="3970318"/>
          </a:xfrm>
          <a:prstGeom prst="rect">
            <a:avLst/>
          </a:prstGeom>
          <a:noFill/>
        </p:spPr>
        <p:txBody>
          <a:bodyPr wrap="square" rtlCol="0">
            <a:spAutoFit/>
          </a:bodyPr>
          <a:lstStyle/>
          <a:p>
            <a:pPr marL="342900" indent="-342900">
              <a:buAutoNum type="arabicPeriod"/>
            </a:pPr>
            <a:r>
              <a:rPr lang="en-AU" u="sng" dirty="0">
                <a:solidFill>
                  <a:schemeClr val="bg1"/>
                </a:solidFill>
                <a:latin typeface="Arial Black" panose="020B0A04020102020204" pitchFamily="34" charset="0"/>
              </a:rPr>
              <a:t>Insolvency and Taxes </a:t>
            </a:r>
          </a:p>
          <a:p>
            <a:endParaRPr lang="en-AU" dirty="0">
              <a:solidFill>
                <a:schemeClr val="bg1"/>
              </a:solidFill>
              <a:latin typeface="Arial Black" panose="020B0A04020102020204" pitchFamily="34" charset="0"/>
            </a:endParaRPr>
          </a:p>
          <a:p>
            <a:r>
              <a:rPr lang="en-AU" dirty="0">
                <a:solidFill>
                  <a:schemeClr val="bg1"/>
                </a:solidFill>
                <a:latin typeface="Arial Black" panose="020B0A04020102020204" pitchFamily="34" charset="0"/>
              </a:rPr>
              <a:t>On </a:t>
            </a:r>
            <a:r>
              <a:rPr lang="en-AU" dirty="0">
                <a:solidFill>
                  <a:schemeClr val="bg1"/>
                </a:solidFill>
                <a:highlight>
                  <a:srgbClr val="FFFF00"/>
                </a:highlight>
                <a:latin typeface="Arial Black" panose="020B0A04020102020204" pitchFamily="34" charset="0"/>
              </a:rPr>
              <a:t>Friday 13 May, 2022 </a:t>
            </a:r>
            <a:r>
              <a:rPr lang="en-AU" dirty="0">
                <a:solidFill>
                  <a:schemeClr val="bg1"/>
                </a:solidFill>
                <a:latin typeface="Arial Black" panose="020B0A04020102020204" pitchFamily="34" charset="0"/>
              </a:rPr>
              <a:t>the ATO issued an important </a:t>
            </a:r>
            <a:r>
              <a:rPr lang="en-AU" u="sng" dirty="0">
                <a:solidFill>
                  <a:schemeClr val="bg1"/>
                </a:solidFill>
                <a:latin typeface="Arial Black" panose="020B0A04020102020204" pitchFamily="34" charset="0"/>
                <a:hlinkClick r:id="rId2"/>
              </a:rPr>
              <a:t>media release</a:t>
            </a:r>
            <a:r>
              <a:rPr lang="en-AU" dirty="0">
                <a:solidFill>
                  <a:schemeClr val="bg1"/>
                </a:solidFill>
                <a:latin typeface="Arial Black" panose="020B0A04020102020204" pitchFamily="34" charset="0"/>
              </a:rPr>
              <a:t>, targeting all taxpayers with unpaid debts and their advisors. </a:t>
            </a:r>
          </a:p>
          <a:p>
            <a:endParaRPr lang="en-AU" dirty="0">
              <a:solidFill>
                <a:schemeClr val="bg1"/>
              </a:solidFill>
              <a:latin typeface="Arial Black" panose="020B0A04020102020204" pitchFamily="34" charset="0"/>
            </a:endParaRPr>
          </a:p>
          <a:p>
            <a:r>
              <a:rPr lang="en-AU" dirty="0">
                <a:solidFill>
                  <a:schemeClr val="bg1"/>
                </a:solidFill>
                <a:latin typeface="Arial Black" panose="020B0A04020102020204" pitchFamily="34" charset="0"/>
              </a:rPr>
              <a:t>The media release – including that the ATO has sent more than 80,000 awareness letters – puts some data behind the recommencement of ATO debt collection activities that was publicly acknowledged in a Senate Economics committee meeting in February this year.</a:t>
            </a:r>
          </a:p>
          <a:p>
            <a:r>
              <a:rPr lang="en-AU" dirty="0">
                <a:solidFill>
                  <a:schemeClr val="bg1"/>
                </a:solidFill>
                <a:latin typeface="Arial Black" panose="020B0A04020102020204" pitchFamily="34" charset="0"/>
              </a:rPr>
              <a:t> </a:t>
            </a:r>
          </a:p>
          <a:p>
            <a:r>
              <a:rPr lang="en-AU" dirty="0">
                <a:solidFill>
                  <a:schemeClr val="bg1"/>
                </a:solidFill>
                <a:latin typeface="Arial Black" panose="020B0A04020102020204" pitchFamily="34" charset="0"/>
              </a:rPr>
              <a:t>Notably, comments that ‘</a:t>
            </a:r>
            <a:r>
              <a:rPr lang="en-AU" i="1" dirty="0">
                <a:solidFill>
                  <a:schemeClr val="bg1"/>
                </a:solidFill>
                <a:latin typeface="Arial Black" panose="020B0A04020102020204" pitchFamily="34" charset="0"/>
              </a:rPr>
              <a:t>ATO is currently issuing 30–40 Director Penalty Notices each day and expects that to increase</a:t>
            </a:r>
            <a:r>
              <a:rPr lang="en-AU" dirty="0">
                <a:solidFill>
                  <a:schemeClr val="bg1"/>
                </a:solidFill>
                <a:latin typeface="Arial Black" panose="020B0A04020102020204" pitchFamily="34" charset="0"/>
              </a:rPr>
              <a:t>’ and that the ATO ‘</a:t>
            </a:r>
            <a:r>
              <a:rPr lang="en-AU" i="1" dirty="0">
                <a:solidFill>
                  <a:schemeClr val="bg1"/>
                </a:solidFill>
                <a:latin typeface="Arial Black" panose="020B0A04020102020204" pitchFamily="34" charset="0"/>
              </a:rPr>
              <a:t>expects a number of insolvencies to occur over the coming months as the economy normalises</a:t>
            </a:r>
            <a:r>
              <a:rPr lang="en-AU" dirty="0">
                <a:solidFill>
                  <a:schemeClr val="bg1"/>
                </a:solidFill>
                <a:latin typeface="Arial Black" panose="020B0A04020102020204" pitchFamily="34" charset="0"/>
              </a:rPr>
              <a:t>’ is a call to action for those taxpayers and company directors who are not up to date with their taxation obligations. </a:t>
            </a:r>
          </a:p>
          <a:p>
            <a:endParaRPr lang="en-AU" dirty="0">
              <a:solidFill>
                <a:schemeClr val="bg1"/>
              </a:solidFill>
              <a:latin typeface="Arial Black" panose="020B0A04020102020204" pitchFamily="34" charset="0"/>
            </a:endParaRPr>
          </a:p>
        </p:txBody>
      </p:sp>
      <p:pic>
        <p:nvPicPr>
          <p:cNvPr id="7" name="Picture 6">
            <a:extLst>
              <a:ext uri="{FF2B5EF4-FFF2-40B4-BE49-F238E27FC236}">
                <a16:creationId xmlns="" xmlns:a16="http://schemas.microsoft.com/office/drawing/2014/main" id="{D60EB20F-E8FC-4B13-9E69-6F2B0C2E0805}"/>
              </a:ext>
            </a:extLst>
          </p:cNvPr>
          <p:cNvPicPr>
            <a:picLocks noChangeAspect="1"/>
          </p:cNvPicPr>
          <p:nvPr/>
        </p:nvPicPr>
        <p:blipFill>
          <a:blip r:embed="rId3"/>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31901" y="6087669"/>
            <a:ext cx="2185337" cy="770331"/>
          </a:xfrm>
          <a:prstGeom prst="rect">
            <a:avLst/>
          </a:prstGeom>
        </p:spPr>
      </p:pic>
    </p:spTree>
    <p:extLst>
      <p:ext uri="{BB962C8B-B14F-4D97-AF65-F5344CB8AC3E}">
        <p14:creationId xmlns:p14="http://schemas.microsoft.com/office/powerpoint/2010/main" val="127365039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6415474"/>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 (Client compliance with the law);</a:t>
            </a:r>
          </a:p>
          <a:p>
            <a:pPr defTabSz="129982">
              <a:lnSpc>
                <a:spcPct val="150000"/>
              </a:lnSpc>
            </a:pPr>
            <a:r>
              <a:rPr lang="en-GB" sz="2000" b="1" dirty="0">
                <a:solidFill>
                  <a:prstClr val="black"/>
                </a:solidFill>
                <a:latin typeface="Arial Black" panose="020B0A04020102020204" pitchFamily="34" charset="0"/>
              </a:rPr>
              <a:t>“We have a duty to act in your best interests. However, the duty to act in your best interests is subject to an </a:t>
            </a:r>
            <a:r>
              <a:rPr lang="en-GB" sz="2000" b="1" dirty="0">
                <a:solidFill>
                  <a:prstClr val="black"/>
                </a:solidFill>
                <a:highlight>
                  <a:srgbClr val="FFFF00"/>
                </a:highlight>
                <a:latin typeface="Arial Black" panose="020B0A04020102020204" pitchFamily="34" charset="0"/>
              </a:rPr>
              <a:t>overriding obligation to comply with the law </a:t>
            </a:r>
            <a:r>
              <a:rPr lang="en-GB" sz="2000" b="1" dirty="0">
                <a:solidFill>
                  <a:prstClr val="black"/>
                </a:solidFill>
                <a:latin typeface="Arial Black" panose="020B0A04020102020204" pitchFamily="34" charset="0"/>
              </a:rPr>
              <a:t>even if that may require us to act in a manner that may be contrary to your interests.  For example, we could not lodge an income tax return for you that we knew to be false in a material respect.”</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“We may become </a:t>
            </a:r>
            <a:r>
              <a:rPr lang="en-GB" sz="2000" b="1" dirty="0">
                <a:solidFill>
                  <a:prstClr val="black"/>
                </a:solidFill>
                <a:highlight>
                  <a:srgbClr val="FFFF00"/>
                </a:highlight>
                <a:latin typeface="Arial Black" panose="020B0A04020102020204" pitchFamily="34" charset="0"/>
              </a:rPr>
              <a:t>ethically required to disclose non-compliance </a:t>
            </a:r>
            <a:r>
              <a:rPr lang="en-GB" sz="2000" b="1" dirty="0">
                <a:solidFill>
                  <a:prstClr val="black"/>
                </a:solidFill>
                <a:latin typeface="Arial Black" panose="020B0A04020102020204" pitchFamily="34" charset="0"/>
              </a:rPr>
              <a:t>with laws or regulations </a:t>
            </a:r>
            <a:r>
              <a:rPr lang="en-GB" sz="2000" b="1" dirty="0">
                <a:solidFill>
                  <a:prstClr val="black"/>
                </a:solidFill>
                <a:highlight>
                  <a:srgbClr val="FFFF00"/>
                </a:highlight>
                <a:latin typeface="Arial Black" panose="020B0A04020102020204" pitchFamily="34" charset="0"/>
              </a:rPr>
              <a:t>to a regulatory authority </a:t>
            </a:r>
            <a:r>
              <a:rPr lang="en-GB" sz="2000" b="1" dirty="0">
                <a:solidFill>
                  <a:prstClr val="black"/>
                </a:solidFill>
                <a:latin typeface="Arial Black" panose="020B0A04020102020204" pitchFamily="34" charset="0"/>
              </a:rPr>
              <a:t>if the non-compliance has a material effect on the work that we perform under this engagement.” </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spTree>
    <p:extLst>
      <p:ext uri="{BB962C8B-B14F-4D97-AF65-F5344CB8AC3E}">
        <p14:creationId xmlns:p14="http://schemas.microsoft.com/office/powerpoint/2010/main" val="416387579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6507807"/>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 (Registered Office);</a:t>
            </a:r>
          </a:p>
          <a:p>
            <a:pPr defTabSz="129982">
              <a:lnSpc>
                <a:spcPct val="150000"/>
              </a:lnSpc>
            </a:pPr>
            <a:r>
              <a:rPr lang="en-GB" sz="1600" b="1" i="1" dirty="0">
                <a:solidFill>
                  <a:prstClr val="black"/>
                </a:solidFill>
                <a:latin typeface="Arial Black" panose="020B0A04020102020204" pitchFamily="34" charset="0"/>
              </a:rPr>
              <a:t>“Pursuant to our firm’s role as the </a:t>
            </a:r>
            <a:r>
              <a:rPr lang="en-GB" sz="1600" b="1" i="1" dirty="0">
                <a:solidFill>
                  <a:prstClr val="black"/>
                </a:solidFill>
                <a:highlight>
                  <a:srgbClr val="FFFF00"/>
                </a:highlight>
                <a:latin typeface="Arial Black" panose="020B0A04020102020204" pitchFamily="34" charset="0"/>
              </a:rPr>
              <a:t>Registered Office </a:t>
            </a:r>
            <a:r>
              <a:rPr lang="en-GB" sz="1600" b="1" i="1" dirty="0">
                <a:solidFill>
                  <a:prstClr val="black"/>
                </a:solidFill>
                <a:latin typeface="Arial Black" panose="020B0A04020102020204" pitchFamily="34" charset="0"/>
              </a:rPr>
              <a:t>of your business, from </a:t>
            </a:r>
            <a:r>
              <a:rPr lang="en-GB" sz="1600" b="1" i="1" dirty="0">
                <a:solidFill>
                  <a:prstClr val="black"/>
                </a:solidFill>
                <a:highlight>
                  <a:srgbClr val="FFFF00"/>
                </a:highlight>
                <a:latin typeface="Arial Black" panose="020B0A04020102020204" pitchFamily="34" charset="0"/>
              </a:rPr>
              <a:t>time to time we may be served </a:t>
            </a:r>
            <a:r>
              <a:rPr lang="en-GB" sz="1600" b="1" i="1" dirty="0">
                <a:solidFill>
                  <a:prstClr val="black"/>
                </a:solidFill>
                <a:latin typeface="Arial Black" panose="020B0A04020102020204" pitchFamily="34" charset="0"/>
              </a:rPr>
              <a:t>with documents on your behalf, some of which may be important legal documents.</a:t>
            </a:r>
          </a:p>
          <a:p>
            <a:pPr defTabSz="129982">
              <a:lnSpc>
                <a:spcPct val="150000"/>
              </a:lnSpc>
            </a:pPr>
            <a:endParaRPr lang="en-GB" sz="1600" b="1" i="1" dirty="0">
              <a:solidFill>
                <a:prstClr val="black"/>
              </a:solidFill>
              <a:latin typeface="Arial Black" panose="020B0A04020102020204" pitchFamily="34" charset="0"/>
            </a:endParaRPr>
          </a:p>
          <a:p>
            <a:pPr defTabSz="129982">
              <a:lnSpc>
                <a:spcPct val="150000"/>
              </a:lnSpc>
            </a:pPr>
            <a:r>
              <a:rPr lang="en-GB" sz="1600" b="1" i="1" dirty="0">
                <a:solidFill>
                  <a:prstClr val="black"/>
                </a:solidFill>
                <a:latin typeface="Arial Black" panose="020B0A04020102020204" pitchFamily="34" charset="0"/>
              </a:rPr>
              <a:t>In the event that we receive any such document(s), (by entering into this agreement), </a:t>
            </a:r>
            <a:r>
              <a:rPr lang="en-GB" sz="1600" b="1" i="1" dirty="0">
                <a:solidFill>
                  <a:prstClr val="black"/>
                </a:solidFill>
                <a:highlight>
                  <a:srgbClr val="FFFF00"/>
                </a:highlight>
                <a:latin typeface="Arial Black" panose="020B0A04020102020204" pitchFamily="34" charset="0"/>
              </a:rPr>
              <a:t>you agree that we may provide those documents to the law firm of Gavin Parsons and Associates,</a:t>
            </a:r>
            <a:r>
              <a:rPr lang="en-GB" sz="1600" b="1" i="1" dirty="0">
                <a:solidFill>
                  <a:prstClr val="black"/>
                </a:solidFill>
                <a:latin typeface="Arial Black" panose="020B0A04020102020204" pitchFamily="34" charset="0"/>
              </a:rPr>
              <a:t> for the sole purpose of that firm providing a confidential and complimentary preliminary report on that document (in accordance with the pro-forma report attached.  As part of the service to your company in acting as its registered office, we will then provide those documents to you, along with the report from Gavin Parsons and Associates. All documents provided to Gavin Parsons and Associates will be dealt with by them in strict confidence and handled in accordance with the Privacy Policy of Gavin Parsons and Associates (available at: http://www.gavinparsonsandassociates.com.au/privacy.php). </a:t>
            </a:r>
          </a:p>
          <a:p>
            <a:pPr defTabSz="129982">
              <a:lnSpc>
                <a:spcPct val="150000"/>
              </a:lnSpc>
            </a:pPr>
            <a:endParaRPr lang="en-GB" sz="1600" b="1" i="1" dirty="0">
              <a:solidFill>
                <a:prstClr val="black"/>
              </a:solidFill>
              <a:latin typeface="Arial Black" panose="020B0A04020102020204" pitchFamily="34" charset="0"/>
            </a:endParaRPr>
          </a:p>
          <a:p>
            <a:pPr defTabSz="129982">
              <a:lnSpc>
                <a:spcPct val="150000"/>
              </a:lnSpc>
            </a:pPr>
            <a:r>
              <a:rPr lang="en-GB" sz="1600" b="1" i="1" dirty="0">
                <a:solidFill>
                  <a:prstClr val="black"/>
                </a:solidFill>
                <a:latin typeface="Arial Black" panose="020B0A04020102020204" pitchFamily="34" charset="0"/>
              </a:rPr>
              <a:t>This will be a complimentary service, provided by a third party, for which we undertake all care but no responsibility.”</a:t>
            </a:r>
          </a:p>
          <a:p>
            <a:pPr defTabSz="129982">
              <a:lnSpc>
                <a:spcPct val="150000"/>
              </a:lnSpc>
            </a:pPr>
            <a:endParaRPr lang="en-GB" sz="2000" b="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spTree>
    <p:extLst>
      <p:ext uri="{BB962C8B-B14F-4D97-AF65-F5344CB8AC3E}">
        <p14:creationId xmlns:p14="http://schemas.microsoft.com/office/powerpoint/2010/main" val="33929398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5953809"/>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 (Overseas);</a:t>
            </a:r>
          </a:p>
          <a:p>
            <a:pPr defTabSz="129982">
              <a:lnSpc>
                <a:spcPct val="150000"/>
              </a:lnSpc>
            </a:pPr>
            <a:r>
              <a:rPr lang="en-GB" sz="2000" b="1" i="1" dirty="0">
                <a:solidFill>
                  <a:prstClr val="black"/>
                </a:solidFill>
                <a:latin typeface="Arial Black" panose="020B0A04020102020204" pitchFamily="34" charset="0"/>
              </a:rPr>
              <a:t>“By agreeing to this engagement and accepting these services you acknowledge and agree </a:t>
            </a:r>
            <a:r>
              <a:rPr lang="en-GB" sz="2000" b="1" i="1" dirty="0">
                <a:solidFill>
                  <a:prstClr val="black"/>
                </a:solidFill>
                <a:highlight>
                  <a:srgbClr val="FFFF00"/>
                </a:highlight>
                <a:latin typeface="Arial Black" panose="020B0A04020102020204" pitchFamily="34" charset="0"/>
              </a:rPr>
              <a:t>that your personal information may be stored overseas</a:t>
            </a:r>
            <a:r>
              <a:rPr lang="en-GB" sz="2000" b="1" i="1" dirty="0">
                <a:solidFill>
                  <a:prstClr val="black"/>
                </a:solidFill>
                <a:latin typeface="Arial Black" panose="020B0A04020102020204" pitchFamily="34" charset="0"/>
              </a:rPr>
              <a:t>.”</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“Acceptance of our services in conjunction with this engagement document indicates your acceptance of the use of outsourced services as described above. Where the outsourced service requires that </a:t>
            </a:r>
            <a:r>
              <a:rPr lang="en-GB" sz="2000" b="1" i="1" dirty="0">
                <a:solidFill>
                  <a:prstClr val="black"/>
                </a:solidFill>
                <a:highlight>
                  <a:srgbClr val="FFFF00"/>
                </a:highlight>
                <a:latin typeface="Arial Black" panose="020B0A04020102020204" pitchFamily="34" charset="0"/>
              </a:rPr>
              <a:t>the disclosure of personal information to an overseas recipient, </a:t>
            </a:r>
            <a:r>
              <a:rPr lang="en-GB" sz="2000" b="1" i="1" dirty="0">
                <a:solidFill>
                  <a:prstClr val="black"/>
                </a:solidFill>
                <a:latin typeface="Arial Black" panose="020B0A04020102020204" pitchFamily="34" charset="0"/>
              </a:rPr>
              <a:t>a consequence of your consent is that we, your accountants, will be required to take reasonable steps to ensure that Australian Privacy Principles are complied with by the overseas recipients of the Personal Information.”</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spTree>
    <p:extLst>
      <p:ext uri="{BB962C8B-B14F-4D97-AF65-F5344CB8AC3E}">
        <p14:creationId xmlns:p14="http://schemas.microsoft.com/office/powerpoint/2010/main" val="13143682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4568815"/>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 (Indemnity/Commissions);</a:t>
            </a:r>
          </a:p>
          <a:p>
            <a:pPr defTabSz="129982">
              <a:lnSpc>
                <a:spcPct val="150000"/>
              </a:lnSpc>
            </a:pPr>
            <a:r>
              <a:rPr lang="en-GB" sz="2000" b="1" i="1" dirty="0">
                <a:solidFill>
                  <a:prstClr val="black"/>
                </a:solidFill>
                <a:latin typeface="Arial Black" panose="020B0A04020102020204" pitchFamily="34" charset="0"/>
              </a:rPr>
              <a:t>“Accordingly as part of these terms of engagement </a:t>
            </a:r>
            <a:r>
              <a:rPr lang="en-GB" sz="2000" b="1" i="1" dirty="0">
                <a:solidFill>
                  <a:prstClr val="black"/>
                </a:solidFill>
                <a:highlight>
                  <a:srgbClr val="FFFF00"/>
                </a:highlight>
                <a:latin typeface="Arial Black" panose="020B0A04020102020204" pitchFamily="34" charset="0"/>
              </a:rPr>
              <a:t>you agree to indemnify and release Accountants from all claims for damages arising from the use of cloud based storage or cloud based accounting services </a:t>
            </a:r>
            <a:r>
              <a:rPr lang="en-GB" sz="2000" b="1" i="1" dirty="0">
                <a:solidFill>
                  <a:prstClr val="black"/>
                </a:solidFill>
                <a:latin typeface="Arial Black" panose="020B0A04020102020204" pitchFamily="34" charset="0"/>
              </a:rPr>
              <a:t>arising or resulting from the provision of our services to you.”</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“We disclose to our clients </a:t>
            </a:r>
            <a:r>
              <a:rPr lang="en-GB" sz="2000" b="1" i="1" dirty="0">
                <a:solidFill>
                  <a:prstClr val="black"/>
                </a:solidFill>
                <a:highlight>
                  <a:srgbClr val="FFFF00"/>
                </a:highlight>
                <a:latin typeface="Arial Black" panose="020B0A04020102020204" pitchFamily="34" charset="0"/>
              </a:rPr>
              <a:t>any commissions </a:t>
            </a:r>
            <a:r>
              <a:rPr lang="en-GB" sz="2000" b="1" i="1" dirty="0">
                <a:solidFill>
                  <a:prstClr val="black"/>
                </a:solidFill>
                <a:latin typeface="Arial Black" panose="020B0A04020102020204" pitchFamily="34" charset="0"/>
              </a:rPr>
              <a:t>or other fees received as a result of work done”</a:t>
            </a:r>
          </a:p>
          <a:p>
            <a:pPr defTabSz="129982">
              <a:lnSpc>
                <a:spcPct val="150000"/>
              </a:lnSpc>
            </a:pPr>
            <a:endParaRPr lang="en-GB" sz="2000" b="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spTree>
    <p:extLst>
      <p:ext uri="{BB962C8B-B14F-4D97-AF65-F5344CB8AC3E}">
        <p14:creationId xmlns:p14="http://schemas.microsoft.com/office/powerpoint/2010/main" val="125870617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1706493"/>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standard terms;</a:t>
            </a:r>
          </a:p>
          <a:p>
            <a:pPr defTabSz="129982">
              <a:lnSpc>
                <a:spcPct val="150000"/>
              </a:lnSpc>
            </a:pPr>
            <a:endParaRPr lang="en-GB" sz="1600" b="1" i="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graphicFrame>
        <p:nvGraphicFramePr>
          <p:cNvPr id="8" name="Table 7">
            <a:extLst>
              <a:ext uri="{FF2B5EF4-FFF2-40B4-BE49-F238E27FC236}">
                <a16:creationId xmlns="" xmlns:a16="http://schemas.microsoft.com/office/drawing/2014/main" id="{6B83F0A4-34F8-F8F8-4444-D008F15FAFDF}"/>
              </a:ext>
            </a:extLst>
          </p:cNvPr>
          <p:cNvGraphicFramePr>
            <a:graphicFrameLocks noGrp="1"/>
          </p:cNvGraphicFramePr>
          <p:nvPr>
            <p:extLst>
              <p:ext uri="{D42A27DB-BD31-4B8C-83A1-F6EECF244321}">
                <p14:modId xmlns:p14="http://schemas.microsoft.com/office/powerpoint/2010/main" val="1102155927"/>
              </p:ext>
            </p:extLst>
          </p:nvPr>
        </p:nvGraphicFramePr>
        <p:xfrm>
          <a:off x="2015613" y="1386348"/>
          <a:ext cx="8352503" cy="4853423"/>
        </p:xfrm>
        <a:graphic>
          <a:graphicData uri="http://schemas.openxmlformats.org/drawingml/2006/table">
            <a:tbl>
              <a:tblPr firstRow="1" firstCol="1" bandRow="1">
                <a:tableStyleId>{5C22544A-7EE6-4342-B048-85BDC9FD1C3A}</a:tableStyleId>
              </a:tblPr>
              <a:tblGrid>
                <a:gridCol w="8352503">
                  <a:extLst>
                    <a:ext uri="{9D8B030D-6E8A-4147-A177-3AD203B41FA5}">
                      <a16:colId xmlns="" xmlns:a16="http://schemas.microsoft.com/office/drawing/2014/main" val="4264626964"/>
                    </a:ext>
                  </a:extLst>
                </a:gridCol>
              </a:tblGrid>
              <a:tr h="334076">
                <a:tc>
                  <a:txBody>
                    <a:bodyPr/>
                    <a:lstStyle/>
                    <a:p>
                      <a:pPr>
                        <a:lnSpc>
                          <a:spcPct val="107000"/>
                        </a:lnSpc>
                        <a:spcAft>
                          <a:spcPts val="800"/>
                        </a:spcAft>
                      </a:pPr>
                      <a:r>
                        <a:rPr lang="en-AU" sz="1800">
                          <a:solidFill>
                            <a:schemeClr val="bg1"/>
                          </a:solidFill>
                          <a:effectLst/>
                        </a:rPr>
                        <a:t>1. Who may instruct us</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803358479"/>
                  </a:ext>
                </a:extLst>
              </a:tr>
              <a:tr h="334076">
                <a:tc>
                  <a:txBody>
                    <a:bodyPr/>
                    <a:lstStyle/>
                    <a:p>
                      <a:pPr>
                        <a:lnSpc>
                          <a:spcPct val="107000"/>
                        </a:lnSpc>
                        <a:spcAft>
                          <a:spcPts val="800"/>
                        </a:spcAft>
                      </a:pPr>
                      <a:r>
                        <a:rPr lang="en-AU" sz="1800">
                          <a:solidFill>
                            <a:schemeClr val="bg1"/>
                          </a:solidFill>
                          <a:effectLst/>
                        </a:rPr>
                        <a:t>2. Acting for all parties within the group</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048858030"/>
                  </a:ext>
                </a:extLst>
              </a:tr>
              <a:tr h="334076">
                <a:tc>
                  <a:txBody>
                    <a:bodyPr/>
                    <a:lstStyle/>
                    <a:p>
                      <a:pPr>
                        <a:lnSpc>
                          <a:spcPct val="107000"/>
                        </a:lnSpc>
                        <a:spcAft>
                          <a:spcPts val="800"/>
                        </a:spcAft>
                      </a:pPr>
                      <a:r>
                        <a:rPr lang="en-AU" sz="1800">
                          <a:solidFill>
                            <a:schemeClr val="bg1"/>
                          </a:solidFill>
                          <a:effectLst/>
                        </a:rPr>
                        <a:t>3. Know your customer</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22269508"/>
                  </a:ext>
                </a:extLst>
              </a:tr>
              <a:tr h="334076">
                <a:tc>
                  <a:txBody>
                    <a:bodyPr/>
                    <a:lstStyle/>
                    <a:p>
                      <a:pPr>
                        <a:lnSpc>
                          <a:spcPct val="107000"/>
                        </a:lnSpc>
                        <a:spcAft>
                          <a:spcPts val="800"/>
                        </a:spcAft>
                      </a:pPr>
                      <a:r>
                        <a:rPr lang="en-AU" sz="1800">
                          <a:solidFill>
                            <a:schemeClr val="bg1"/>
                          </a:solidFill>
                          <a:effectLst/>
                        </a:rPr>
                        <a:t>4. Your responsibilities</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715541835"/>
                  </a:ext>
                </a:extLst>
              </a:tr>
              <a:tr h="334076">
                <a:tc>
                  <a:txBody>
                    <a:bodyPr/>
                    <a:lstStyle/>
                    <a:p>
                      <a:pPr>
                        <a:lnSpc>
                          <a:spcPct val="107000"/>
                        </a:lnSpc>
                        <a:spcAft>
                          <a:spcPts val="800"/>
                        </a:spcAft>
                      </a:pPr>
                      <a:r>
                        <a:rPr lang="en-AU" sz="1800">
                          <a:solidFill>
                            <a:schemeClr val="bg1"/>
                          </a:solidFill>
                          <a:effectLst/>
                        </a:rPr>
                        <a:t>5. Qualifications on our services</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599676912"/>
                  </a:ext>
                </a:extLst>
              </a:tr>
              <a:tr h="591593">
                <a:tc>
                  <a:txBody>
                    <a:bodyPr/>
                    <a:lstStyle/>
                    <a:p>
                      <a:pPr>
                        <a:lnSpc>
                          <a:spcPct val="107000"/>
                        </a:lnSpc>
                        <a:spcAft>
                          <a:spcPts val="800"/>
                        </a:spcAft>
                      </a:pPr>
                      <a:r>
                        <a:rPr lang="en-AU" sz="1800">
                          <a:solidFill>
                            <a:schemeClr val="bg1"/>
                          </a:solidFill>
                          <a:effectLst/>
                        </a:rPr>
                        <a:t>5.a You must not act on advice given by us on an earlier occasion without first confirming with us that the advice is still valid.</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182901516"/>
                  </a:ext>
                </a:extLst>
              </a:tr>
              <a:tr h="334076">
                <a:tc>
                  <a:txBody>
                    <a:bodyPr/>
                    <a:lstStyle/>
                    <a:p>
                      <a:pPr>
                        <a:lnSpc>
                          <a:spcPct val="107000"/>
                        </a:lnSpc>
                        <a:spcAft>
                          <a:spcPts val="800"/>
                        </a:spcAft>
                      </a:pPr>
                      <a:r>
                        <a:rPr lang="en-AU" sz="1800">
                          <a:solidFill>
                            <a:schemeClr val="bg1"/>
                          </a:solidFill>
                          <a:effectLst/>
                        </a:rPr>
                        <a:t>6. Reliance on advice</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527511573"/>
                  </a:ext>
                </a:extLst>
              </a:tr>
              <a:tr h="334076">
                <a:tc>
                  <a:txBody>
                    <a:bodyPr/>
                    <a:lstStyle/>
                    <a:p>
                      <a:pPr>
                        <a:lnSpc>
                          <a:spcPct val="107000"/>
                        </a:lnSpc>
                        <a:spcAft>
                          <a:spcPts val="800"/>
                        </a:spcAft>
                      </a:pPr>
                      <a:r>
                        <a:rPr lang="en-AU" sz="1800">
                          <a:solidFill>
                            <a:schemeClr val="bg1"/>
                          </a:solidFill>
                          <a:effectLst/>
                        </a:rPr>
                        <a:t>6.a Advice given verbally is not intended to be relied upon unless confirmed in writing. </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261973586"/>
                  </a:ext>
                </a:extLst>
              </a:tr>
              <a:tr h="334076">
                <a:tc>
                  <a:txBody>
                    <a:bodyPr/>
                    <a:lstStyle/>
                    <a:p>
                      <a:pPr>
                        <a:lnSpc>
                          <a:spcPct val="107000"/>
                        </a:lnSpc>
                        <a:spcAft>
                          <a:spcPts val="800"/>
                        </a:spcAft>
                      </a:pPr>
                      <a:r>
                        <a:rPr lang="en-AU" sz="1800">
                          <a:solidFill>
                            <a:schemeClr val="bg1"/>
                          </a:solidFill>
                          <a:effectLst/>
                        </a:rPr>
                        <a:t>7. Investment and financial advisory advice </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698818154"/>
                  </a:ext>
                </a:extLst>
              </a:tr>
              <a:tr h="334076">
                <a:tc>
                  <a:txBody>
                    <a:bodyPr/>
                    <a:lstStyle/>
                    <a:p>
                      <a:pPr>
                        <a:lnSpc>
                          <a:spcPct val="107000"/>
                        </a:lnSpc>
                        <a:spcAft>
                          <a:spcPts val="800"/>
                        </a:spcAft>
                      </a:pPr>
                      <a:r>
                        <a:rPr lang="en-AU" sz="1800">
                          <a:solidFill>
                            <a:schemeClr val="bg1"/>
                          </a:solidFill>
                          <a:effectLst/>
                        </a:rPr>
                        <a:t>8. Professional obligations</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655509564"/>
                  </a:ext>
                </a:extLst>
              </a:tr>
              <a:tr h="334076">
                <a:tc>
                  <a:txBody>
                    <a:bodyPr/>
                    <a:lstStyle/>
                    <a:p>
                      <a:pPr>
                        <a:lnSpc>
                          <a:spcPct val="107000"/>
                        </a:lnSpc>
                        <a:spcAft>
                          <a:spcPts val="800"/>
                        </a:spcAft>
                      </a:pPr>
                      <a:r>
                        <a:rPr lang="en-AU" sz="1800">
                          <a:solidFill>
                            <a:schemeClr val="bg1"/>
                          </a:solidFill>
                          <a:effectLst/>
                        </a:rPr>
                        <a:t>9. Conflicts of interest</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664720569"/>
                  </a:ext>
                </a:extLst>
              </a:tr>
              <a:tr h="334076">
                <a:tc>
                  <a:txBody>
                    <a:bodyPr/>
                    <a:lstStyle/>
                    <a:p>
                      <a:pPr>
                        <a:lnSpc>
                          <a:spcPct val="107000"/>
                        </a:lnSpc>
                        <a:spcAft>
                          <a:spcPts val="800"/>
                        </a:spcAft>
                      </a:pPr>
                      <a:r>
                        <a:rPr lang="en-AU" sz="1800">
                          <a:solidFill>
                            <a:schemeClr val="bg1"/>
                          </a:solidFill>
                          <a:effectLst/>
                        </a:rPr>
                        <a:t>10. Fees and payment </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969128609"/>
                  </a:ext>
                </a:extLst>
              </a:tr>
              <a:tr h="334076">
                <a:tc>
                  <a:txBody>
                    <a:bodyPr/>
                    <a:lstStyle/>
                    <a:p>
                      <a:pPr>
                        <a:lnSpc>
                          <a:spcPct val="107000"/>
                        </a:lnSpc>
                        <a:spcAft>
                          <a:spcPts val="800"/>
                        </a:spcAft>
                      </a:pPr>
                      <a:r>
                        <a:rPr lang="en-AU" sz="1800" dirty="0">
                          <a:solidFill>
                            <a:schemeClr val="bg1"/>
                          </a:solidFill>
                          <a:effectLst/>
                        </a:rPr>
                        <a:t>11. Lien</a:t>
                      </a:r>
                      <a:endParaRPr lang="en-AU"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996703175"/>
                  </a:ext>
                </a:extLst>
              </a:tr>
            </a:tbl>
          </a:graphicData>
        </a:graphic>
      </p:graphicFrame>
    </p:spTree>
    <p:extLst>
      <p:ext uri="{BB962C8B-B14F-4D97-AF65-F5344CB8AC3E}">
        <p14:creationId xmlns:p14="http://schemas.microsoft.com/office/powerpoint/2010/main" val="392193493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0" y="306781"/>
            <a:ext cx="12192001" cy="1706493"/>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standard terms;</a:t>
            </a:r>
          </a:p>
          <a:p>
            <a:pPr defTabSz="129982">
              <a:lnSpc>
                <a:spcPct val="150000"/>
              </a:lnSpc>
            </a:pPr>
            <a:endParaRPr lang="en-GB" sz="1600" b="1" i="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2019" y="6087669"/>
            <a:ext cx="2185337" cy="770331"/>
          </a:xfrm>
          <a:prstGeom prst="rect">
            <a:avLst/>
          </a:prstGeom>
        </p:spPr>
      </p:pic>
      <p:graphicFrame>
        <p:nvGraphicFramePr>
          <p:cNvPr id="3" name="Table 2">
            <a:extLst>
              <a:ext uri="{FF2B5EF4-FFF2-40B4-BE49-F238E27FC236}">
                <a16:creationId xmlns="" xmlns:a16="http://schemas.microsoft.com/office/drawing/2014/main" id="{1FF9B48F-55E5-D16F-380E-5710B4DC9EFA}"/>
              </a:ext>
            </a:extLst>
          </p:cNvPr>
          <p:cNvGraphicFramePr>
            <a:graphicFrameLocks noGrp="1"/>
          </p:cNvGraphicFramePr>
          <p:nvPr>
            <p:extLst>
              <p:ext uri="{D42A27DB-BD31-4B8C-83A1-F6EECF244321}">
                <p14:modId xmlns:p14="http://schemas.microsoft.com/office/powerpoint/2010/main" val="3539550225"/>
              </p:ext>
            </p:extLst>
          </p:nvPr>
        </p:nvGraphicFramePr>
        <p:xfrm>
          <a:off x="1833717" y="1730476"/>
          <a:ext cx="8337754" cy="4108958"/>
        </p:xfrm>
        <a:graphic>
          <a:graphicData uri="http://schemas.openxmlformats.org/drawingml/2006/table">
            <a:tbl>
              <a:tblPr firstRow="1" firstCol="1" bandRow="1">
                <a:tableStyleId>{5C22544A-7EE6-4342-B048-85BDC9FD1C3A}</a:tableStyleId>
              </a:tblPr>
              <a:tblGrid>
                <a:gridCol w="8337754">
                  <a:extLst>
                    <a:ext uri="{9D8B030D-6E8A-4147-A177-3AD203B41FA5}">
                      <a16:colId xmlns="" xmlns:a16="http://schemas.microsoft.com/office/drawing/2014/main" val="1874559497"/>
                    </a:ext>
                  </a:extLst>
                </a:gridCol>
              </a:tblGrid>
              <a:tr h="291456">
                <a:tc>
                  <a:txBody>
                    <a:bodyPr/>
                    <a:lstStyle/>
                    <a:p>
                      <a:pPr>
                        <a:lnSpc>
                          <a:spcPct val="107000"/>
                        </a:lnSpc>
                        <a:spcAft>
                          <a:spcPts val="800"/>
                        </a:spcAft>
                      </a:pPr>
                      <a:r>
                        <a:rPr lang="en-AU" sz="1800" dirty="0">
                          <a:solidFill>
                            <a:schemeClr val="bg1"/>
                          </a:solidFill>
                          <a:effectLst/>
                        </a:rPr>
                        <a:t>12. Client monies</a:t>
                      </a:r>
                      <a:endParaRPr lang="en-AU"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795382945"/>
                  </a:ext>
                </a:extLst>
              </a:tr>
              <a:tr h="291456">
                <a:tc>
                  <a:txBody>
                    <a:bodyPr/>
                    <a:lstStyle/>
                    <a:p>
                      <a:pPr>
                        <a:lnSpc>
                          <a:spcPct val="107000"/>
                        </a:lnSpc>
                        <a:spcAft>
                          <a:spcPts val="800"/>
                        </a:spcAft>
                      </a:pPr>
                      <a:r>
                        <a:rPr lang="en-AU" sz="1800">
                          <a:solidFill>
                            <a:schemeClr val="bg1"/>
                          </a:solidFill>
                          <a:effectLst/>
                        </a:rPr>
                        <a:t>13. Confidentiality</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248078490"/>
                  </a:ext>
                </a:extLst>
              </a:tr>
              <a:tr h="291456">
                <a:tc>
                  <a:txBody>
                    <a:bodyPr/>
                    <a:lstStyle/>
                    <a:p>
                      <a:pPr>
                        <a:lnSpc>
                          <a:spcPct val="107000"/>
                        </a:lnSpc>
                        <a:spcAft>
                          <a:spcPts val="800"/>
                        </a:spcAft>
                      </a:pPr>
                      <a:r>
                        <a:rPr lang="en-AU" sz="1800">
                          <a:solidFill>
                            <a:schemeClr val="bg1"/>
                          </a:solidFill>
                          <a:effectLst/>
                        </a:rPr>
                        <a:t>13.a. Disclosure to professional body</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930902062"/>
                  </a:ext>
                </a:extLst>
              </a:tr>
              <a:tr h="291456">
                <a:tc>
                  <a:txBody>
                    <a:bodyPr/>
                    <a:lstStyle/>
                    <a:p>
                      <a:pPr>
                        <a:lnSpc>
                          <a:spcPct val="107000"/>
                        </a:lnSpc>
                        <a:spcAft>
                          <a:spcPts val="800"/>
                        </a:spcAft>
                      </a:pPr>
                      <a:r>
                        <a:rPr lang="en-AU" sz="1800">
                          <a:solidFill>
                            <a:schemeClr val="bg1"/>
                          </a:solidFill>
                          <a:effectLst/>
                        </a:rPr>
                        <a:t>14. Privacy</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29748842"/>
                  </a:ext>
                </a:extLst>
              </a:tr>
              <a:tr h="291456">
                <a:tc>
                  <a:txBody>
                    <a:bodyPr/>
                    <a:lstStyle/>
                    <a:p>
                      <a:pPr>
                        <a:lnSpc>
                          <a:spcPct val="107000"/>
                        </a:lnSpc>
                        <a:spcAft>
                          <a:spcPts val="800"/>
                        </a:spcAft>
                      </a:pPr>
                      <a:r>
                        <a:rPr lang="en-AU" sz="1800">
                          <a:solidFill>
                            <a:schemeClr val="bg1"/>
                          </a:solidFill>
                          <a:effectLst/>
                        </a:rPr>
                        <a:t>15. Ownership of materials</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511659961"/>
                  </a:ext>
                </a:extLst>
              </a:tr>
              <a:tr h="291456">
                <a:tc>
                  <a:txBody>
                    <a:bodyPr/>
                    <a:lstStyle/>
                    <a:p>
                      <a:pPr>
                        <a:lnSpc>
                          <a:spcPct val="107000"/>
                        </a:lnSpc>
                        <a:spcAft>
                          <a:spcPts val="800"/>
                        </a:spcAft>
                      </a:pPr>
                      <a:r>
                        <a:rPr lang="en-AU" sz="1800">
                          <a:solidFill>
                            <a:schemeClr val="bg1"/>
                          </a:solidFill>
                          <a:effectLst/>
                        </a:rPr>
                        <a:t>16. Limitation of liability</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086881094"/>
                  </a:ext>
                </a:extLst>
              </a:tr>
              <a:tr h="291456">
                <a:tc>
                  <a:txBody>
                    <a:bodyPr/>
                    <a:lstStyle/>
                    <a:p>
                      <a:pPr>
                        <a:lnSpc>
                          <a:spcPct val="107000"/>
                        </a:lnSpc>
                        <a:spcAft>
                          <a:spcPts val="800"/>
                        </a:spcAft>
                      </a:pPr>
                      <a:r>
                        <a:rPr lang="en-AU" sz="1800">
                          <a:solidFill>
                            <a:schemeClr val="bg1"/>
                          </a:solidFill>
                          <a:effectLst/>
                        </a:rPr>
                        <a:t>17. Limitation of third party rights to rely on advice</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655709342"/>
                  </a:ext>
                </a:extLst>
              </a:tr>
              <a:tr h="291456">
                <a:tc>
                  <a:txBody>
                    <a:bodyPr/>
                    <a:lstStyle/>
                    <a:p>
                      <a:pPr>
                        <a:lnSpc>
                          <a:spcPct val="107000"/>
                        </a:lnSpc>
                        <a:spcAft>
                          <a:spcPts val="800"/>
                        </a:spcAft>
                      </a:pPr>
                      <a:r>
                        <a:rPr lang="en-AU" sz="1800">
                          <a:solidFill>
                            <a:schemeClr val="bg1"/>
                          </a:solidFill>
                          <a:effectLst/>
                        </a:rPr>
                        <a:t>18. Termination</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310964777"/>
                  </a:ext>
                </a:extLst>
              </a:tr>
              <a:tr h="291456">
                <a:tc>
                  <a:txBody>
                    <a:bodyPr/>
                    <a:lstStyle/>
                    <a:p>
                      <a:pPr>
                        <a:lnSpc>
                          <a:spcPct val="107000"/>
                        </a:lnSpc>
                        <a:spcAft>
                          <a:spcPts val="800"/>
                        </a:spcAft>
                      </a:pPr>
                      <a:r>
                        <a:rPr lang="en-AU" sz="1800">
                          <a:solidFill>
                            <a:schemeClr val="bg1"/>
                          </a:solidFill>
                          <a:effectLst/>
                        </a:rPr>
                        <a:t>19. Communication</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329712355"/>
                  </a:ext>
                </a:extLst>
              </a:tr>
              <a:tr h="291456">
                <a:tc>
                  <a:txBody>
                    <a:bodyPr/>
                    <a:lstStyle/>
                    <a:p>
                      <a:pPr>
                        <a:lnSpc>
                          <a:spcPct val="107000"/>
                        </a:lnSpc>
                        <a:spcAft>
                          <a:spcPts val="800"/>
                        </a:spcAft>
                      </a:pPr>
                      <a:r>
                        <a:rPr lang="en-AU" sz="1800">
                          <a:solidFill>
                            <a:schemeClr val="bg1"/>
                          </a:solidFill>
                          <a:effectLst/>
                        </a:rPr>
                        <a:t>19.a. Marketing material</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133565032"/>
                  </a:ext>
                </a:extLst>
              </a:tr>
              <a:tr h="291456">
                <a:tc>
                  <a:txBody>
                    <a:bodyPr/>
                    <a:lstStyle/>
                    <a:p>
                      <a:pPr>
                        <a:lnSpc>
                          <a:spcPct val="107000"/>
                        </a:lnSpc>
                        <a:spcAft>
                          <a:spcPts val="800"/>
                        </a:spcAft>
                      </a:pPr>
                      <a:r>
                        <a:rPr lang="en-AU" sz="1800">
                          <a:solidFill>
                            <a:schemeClr val="bg1"/>
                          </a:solidFill>
                          <a:effectLst/>
                        </a:rPr>
                        <a:t>20. Applicable Law</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744751176"/>
                  </a:ext>
                </a:extLst>
              </a:tr>
              <a:tr h="291456">
                <a:tc>
                  <a:txBody>
                    <a:bodyPr/>
                    <a:lstStyle/>
                    <a:p>
                      <a:pPr>
                        <a:lnSpc>
                          <a:spcPct val="107000"/>
                        </a:lnSpc>
                        <a:spcAft>
                          <a:spcPts val="800"/>
                        </a:spcAft>
                      </a:pPr>
                      <a:r>
                        <a:rPr lang="en-AU" sz="1800">
                          <a:solidFill>
                            <a:schemeClr val="bg1"/>
                          </a:solidFill>
                          <a:effectLst/>
                        </a:rPr>
                        <a:t>21. Interpretation</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94419086"/>
                  </a:ext>
                </a:extLst>
              </a:tr>
              <a:tr h="291456">
                <a:tc>
                  <a:txBody>
                    <a:bodyPr/>
                    <a:lstStyle/>
                    <a:p>
                      <a:pPr>
                        <a:lnSpc>
                          <a:spcPct val="107000"/>
                        </a:lnSpc>
                        <a:spcAft>
                          <a:spcPts val="800"/>
                        </a:spcAft>
                      </a:pPr>
                      <a:r>
                        <a:rPr lang="en-AU" sz="1800">
                          <a:solidFill>
                            <a:schemeClr val="bg1"/>
                          </a:solidFill>
                          <a:effectLst/>
                        </a:rPr>
                        <a:t>22. Disputes and complaints</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54226703"/>
                  </a:ext>
                </a:extLst>
              </a:tr>
              <a:tr h="291456">
                <a:tc>
                  <a:txBody>
                    <a:bodyPr/>
                    <a:lstStyle/>
                    <a:p>
                      <a:pPr>
                        <a:lnSpc>
                          <a:spcPct val="107000"/>
                        </a:lnSpc>
                        <a:spcAft>
                          <a:spcPts val="800"/>
                        </a:spcAft>
                      </a:pPr>
                      <a:r>
                        <a:rPr lang="en-AU" sz="1800" dirty="0">
                          <a:solidFill>
                            <a:schemeClr val="bg1"/>
                          </a:solidFill>
                          <a:effectLst/>
                        </a:rPr>
                        <a:t>23. Third party responsibilities </a:t>
                      </a:r>
                      <a:endParaRPr lang="en-AU"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063116890"/>
                  </a:ext>
                </a:extLst>
              </a:tr>
            </a:tbl>
          </a:graphicData>
        </a:graphic>
      </p:graphicFrame>
    </p:spTree>
    <p:extLst>
      <p:ext uri="{BB962C8B-B14F-4D97-AF65-F5344CB8AC3E}">
        <p14:creationId xmlns:p14="http://schemas.microsoft.com/office/powerpoint/2010/main" val="1004946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 xmlns:a16="http://schemas.microsoft.com/office/drawing/2014/main" id="{D60EB20F-E8FC-4B13-9E69-6F2B0C2E0805}"/>
              </a:ext>
            </a:extLst>
          </p:cNvPr>
          <p:cNvPicPr>
            <a:picLocks noChangeAspect="1"/>
          </p:cNvPicPr>
          <p:nvPr/>
        </p:nvPicPr>
        <p:blipFill>
          <a:blip r:embed="rId2"/>
          <a:stretch>
            <a:fillRect/>
          </a:stretch>
        </p:blipFill>
        <p:spPr>
          <a:xfrm>
            <a:off x="11475195"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 xmlns:a16="http://schemas.microsoft.com/office/drawing/2014/main" id="{2D5966E3-75B2-4EE2-9C42-A0805EA3A321}"/>
              </a:ext>
            </a:extLst>
          </p:cNvPr>
          <p:cNvSpPr txBox="1"/>
          <p:nvPr/>
        </p:nvSpPr>
        <p:spPr>
          <a:xfrm>
            <a:off x="-1" y="710762"/>
            <a:ext cx="12191999" cy="5084405"/>
          </a:xfrm>
          <a:prstGeom prst="rect">
            <a:avLst/>
          </a:prstGeom>
          <a:noFill/>
        </p:spPr>
        <p:txBody>
          <a:bodyPr wrap="square" rtlCol="0">
            <a:spAutoFit/>
          </a:bodyPr>
          <a:lstStyle/>
          <a:p>
            <a:pPr defTabSz="129982">
              <a:lnSpc>
                <a:spcPct val="150000"/>
              </a:lnSpc>
            </a:pPr>
            <a:r>
              <a:rPr lang="en-GB" sz="1800" b="1" u="sng" dirty="0">
                <a:solidFill>
                  <a:prstClr val="black"/>
                </a:solidFill>
                <a:latin typeface="Arial Black" panose="020B0A04020102020204" pitchFamily="34" charset="0"/>
              </a:rPr>
              <a:t>2. </a:t>
            </a:r>
            <a:r>
              <a:rPr lang="en-GB"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Statutory Demands, Bankruptcy Notices and Court actions</a:t>
            </a:r>
          </a:p>
          <a:p>
            <a:pPr defTabSz="129982">
              <a:lnSpc>
                <a:spcPct val="150000"/>
              </a:lnSpc>
            </a:pPr>
            <a:endParaRPr lang="en-GB" sz="1800" b="1" u="sng" dirty="0">
              <a:solidFill>
                <a:prstClr val="black"/>
              </a:solidFill>
              <a:latin typeface="Arial Black" panose="020B0A04020102020204" pitchFamily="34" charset="0"/>
            </a:endParaRPr>
          </a:p>
          <a:p>
            <a:pPr defTabSz="129982">
              <a:lnSpc>
                <a:spcPct val="150000"/>
              </a:lnSpc>
            </a:pPr>
            <a:r>
              <a:rPr lang="en-GB" sz="1800" b="1" dirty="0">
                <a:solidFill>
                  <a:prstClr val="black"/>
                </a:solidFill>
                <a:latin typeface="Arial Black" panose="020B0A04020102020204" pitchFamily="34" charset="0"/>
              </a:rPr>
              <a:t>For the </a:t>
            </a:r>
            <a:r>
              <a:rPr lang="en-GB" sz="1800" b="1" dirty="0">
                <a:solidFill>
                  <a:prstClr val="black"/>
                </a:solidFill>
                <a:highlight>
                  <a:srgbClr val="FFFF00"/>
                </a:highlight>
                <a:latin typeface="Arial Black" panose="020B0A04020102020204" pitchFamily="34" charset="0"/>
              </a:rPr>
              <a:t>period from 24 March 2020, to 31 December 2020</a:t>
            </a:r>
            <a:r>
              <a:rPr lang="en-GB" sz="1800" b="1" dirty="0">
                <a:solidFill>
                  <a:prstClr val="black"/>
                </a:solidFill>
                <a:latin typeface="Arial Black" panose="020B0A04020102020204" pitchFamily="34" charset="0"/>
              </a:rPr>
              <a:t>, the insolvency laws were changed to;</a:t>
            </a:r>
          </a:p>
          <a:p>
            <a:pPr defTabSz="129982">
              <a:lnSpc>
                <a:spcPct val="150000"/>
              </a:lnSpc>
            </a:pPr>
            <a:r>
              <a:rPr lang="en-GB" sz="1800" b="1" dirty="0">
                <a:solidFill>
                  <a:prstClr val="black"/>
                </a:solidFill>
                <a:latin typeface="Arial Black" panose="020B0A04020102020204" pitchFamily="34" charset="0"/>
              </a:rPr>
              <a:t>•	Increase the current minimum threshold for creditors issuing a </a:t>
            </a:r>
            <a:r>
              <a:rPr lang="en-GB" sz="1800" b="1" u="sng" dirty="0">
                <a:solidFill>
                  <a:prstClr val="black"/>
                </a:solidFill>
                <a:latin typeface="Arial Black" panose="020B0A04020102020204" pitchFamily="34" charset="0"/>
              </a:rPr>
              <a:t>statutory demand </a:t>
            </a:r>
            <a:r>
              <a:rPr lang="en-GB" sz="1800" b="1" dirty="0">
                <a:solidFill>
                  <a:prstClr val="black"/>
                </a:solidFill>
                <a:latin typeface="Arial Black" panose="020B0A04020102020204" pitchFamily="34" charset="0"/>
              </a:rPr>
              <a:t>on a company under the Corporations Act 2001 from $2,000 to $</a:t>
            </a:r>
            <a:r>
              <a:rPr lang="en-GB" sz="1800" b="1" u="sng" dirty="0">
                <a:solidFill>
                  <a:prstClr val="black"/>
                </a:solidFill>
                <a:latin typeface="Arial Black" panose="020B0A04020102020204" pitchFamily="34" charset="0"/>
              </a:rPr>
              <a:t>20,000</a:t>
            </a:r>
            <a:r>
              <a:rPr lang="en-GB" sz="1800" b="1" dirty="0">
                <a:solidFill>
                  <a:prstClr val="black"/>
                </a:solidFill>
                <a:latin typeface="Arial Black" panose="020B0A04020102020204" pitchFamily="34" charset="0"/>
              </a:rPr>
              <a:t>. </a:t>
            </a:r>
          </a:p>
          <a:p>
            <a:pPr defTabSz="129982">
              <a:lnSpc>
                <a:spcPct val="150000"/>
              </a:lnSpc>
            </a:pPr>
            <a:r>
              <a:rPr lang="en-GB" sz="1800" b="1" dirty="0">
                <a:solidFill>
                  <a:prstClr val="black"/>
                </a:solidFill>
                <a:latin typeface="Arial Black" panose="020B0A04020102020204" pitchFamily="34" charset="0"/>
              </a:rPr>
              <a:t>•	Extend the statutory timeframe for a company to respond to a statutory demand from 21 days to </a:t>
            </a:r>
            <a:r>
              <a:rPr lang="en-GB" sz="1800" b="1" u="sng" dirty="0">
                <a:solidFill>
                  <a:prstClr val="black"/>
                </a:solidFill>
                <a:latin typeface="Arial Black" panose="020B0A04020102020204" pitchFamily="34" charset="0"/>
              </a:rPr>
              <a:t>six months</a:t>
            </a:r>
            <a:r>
              <a:rPr lang="en-GB" sz="1800" b="1" dirty="0">
                <a:solidFill>
                  <a:prstClr val="black"/>
                </a:solidFill>
                <a:latin typeface="Arial Black" panose="020B0A04020102020204" pitchFamily="34" charset="0"/>
              </a:rPr>
              <a:t>. </a:t>
            </a:r>
          </a:p>
          <a:p>
            <a:pPr defTabSz="129982">
              <a:lnSpc>
                <a:spcPct val="150000"/>
              </a:lnSpc>
            </a:pPr>
            <a:r>
              <a:rPr lang="en-GB" sz="1800" b="1" dirty="0">
                <a:solidFill>
                  <a:prstClr val="black"/>
                </a:solidFill>
                <a:latin typeface="Arial Black" panose="020B0A04020102020204" pitchFamily="34" charset="0"/>
              </a:rPr>
              <a:t>•	Increase the threshold for the minimum amount of debt required for a creditor to </a:t>
            </a:r>
            <a:r>
              <a:rPr lang="en-GB" sz="1800" b="1" u="sng" dirty="0">
                <a:solidFill>
                  <a:prstClr val="black"/>
                </a:solidFill>
                <a:latin typeface="Arial Black" panose="020B0A04020102020204" pitchFamily="34" charset="0"/>
              </a:rPr>
              <a:t>initiate bankruptcy proceedings</a:t>
            </a:r>
            <a:r>
              <a:rPr lang="en-GB" sz="1800" b="1" dirty="0">
                <a:solidFill>
                  <a:prstClr val="black"/>
                </a:solidFill>
                <a:latin typeface="Arial Black" panose="020B0A04020102020204" pitchFamily="34" charset="0"/>
              </a:rPr>
              <a:t> from its current level of $5,000 to $20,000. </a:t>
            </a:r>
          </a:p>
          <a:p>
            <a:pPr defTabSz="129982">
              <a:lnSpc>
                <a:spcPct val="150000"/>
              </a:lnSpc>
            </a:pPr>
            <a:r>
              <a:rPr lang="en-GB" sz="1800" b="1" dirty="0">
                <a:solidFill>
                  <a:prstClr val="black"/>
                </a:solidFill>
                <a:latin typeface="Arial Black" panose="020B0A04020102020204" pitchFamily="34" charset="0"/>
              </a:rPr>
              <a:t>•	Increase the time a debtor has to respond to a </a:t>
            </a:r>
            <a:r>
              <a:rPr lang="en-GB" sz="1800" b="1" u="sng" dirty="0">
                <a:solidFill>
                  <a:prstClr val="black"/>
                </a:solidFill>
                <a:latin typeface="Arial Black" panose="020B0A04020102020204" pitchFamily="34" charset="0"/>
              </a:rPr>
              <a:t>bankruptcy notice </a:t>
            </a:r>
            <a:r>
              <a:rPr lang="en-GB" sz="1800" b="1" dirty="0">
                <a:solidFill>
                  <a:prstClr val="black"/>
                </a:solidFill>
                <a:latin typeface="Arial Black" panose="020B0A04020102020204" pitchFamily="34" charset="0"/>
              </a:rPr>
              <a:t>from 21 days to </a:t>
            </a:r>
            <a:r>
              <a:rPr lang="en-GB" sz="1800" b="1" u="sng" dirty="0">
                <a:solidFill>
                  <a:prstClr val="black"/>
                </a:solidFill>
                <a:latin typeface="Arial Black" panose="020B0A04020102020204" pitchFamily="34" charset="0"/>
              </a:rPr>
              <a:t>six months</a:t>
            </a:r>
            <a:r>
              <a:rPr lang="en-GB" sz="1800" b="1" dirty="0">
                <a:solidFill>
                  <a:prstClr val="black"/>
                </a:solidFill>
                <a:latin typeface="Arial Black" panose="020B0A04020102020204" pitchFamily="34" charset="0"/>
              </a:rPr>
              <a:t>. </a:t>
            </a:r>
          </a:p>
          <a:p>
            <a:pPr defTabSz="129982">
              <a:lnSpc>
                <a:spcPct val="150000"/>
              </a:lnSpc>
            </a:pPr>
            <a:r>
              <a:rPr lang="en-GB" sz="1200" b="1" i="1" dirty="0">
                <a:solidFill>
                  <a:prstClr val="black"/>
                </a:solidFill>
                <a:latin typeface="Arial Black" panose="020B0A04020102020204" pitchFamily="34" charset="0"/>
              </a:rPr>
              <a:t>Corporations Amendment (Corporate Insolvency Reforms) Act 2020</a:t>
            </a:r>
          </a:p>
          <a:p>
            <a:pPr defTabSz="129982">
              <a:lnSpc>
                <a:spcPct val="150000"/>
              </a:lnSpc>
            </a:pPr>
            <a:r>
              <a:rPr lang="en-GB" sz="1200" b="1" i="1" dirty="0">
                <a:solidFill>
                  <a:prstClr val="black"/>
                </a:solidFill>
                <a:latin typeface="Arial Black" panose="020B0A04020102020204" pitchFamily="34" charset="0"/>
              </a:rPr>
              <a:t>Extended in September 2020 to 31 December 2021</a:t>
            </a: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89858" y="6087669"/>
            <a:ext cx="2185337" cy="770331"/>
          </a:xfrm>
          <a:prstGeom prst="rect">
            <a:avLst/>
          </a:prstGeom>
        </p:spPr>
      </p:pic>
      <p:pic>
        <p:nvPicPr>
          <p:cNvPr id="3" name="Picture 2"/>
          <p:cNvPicPr>
            <a:picLocks noChangeAspect="1"/>
          </p:cNvPicPr>
          <p:nvPr/>
        </p:nvPicPr>
        <p:blipFill>
          <a:blip r:embed="rId4"/>
          <a:stretch>
            <a:fillRect/>
          </a:stretch>
        </p:blipFill>
        <p:spPr>
          <a:xfrm>
            <a:off x="689920" y="0"/>
            <a:ext cx="10998137" cy="749873"/>
          </a:xfrm>
          <a:prstGeom prst="rect">
            <a:avLst/>
          </a:prstGeom>
        </p:spPr>
      </p:pic>
    </p:spTree>
    <p:extLst>
      <p:ext uri="{BB962C8B-B14F-4D97-AF65-F5344CB8AC3E}">
        <p14:creationId xmlns:p14="http://schemas.microsoft.com/office/powerpoint/2010/main" val="3495051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4302</TotalTime>
  <Words>9679</Words>
  <Application>Microsoft Office PowerPoint</Application>
  <PresentationFormat>Widescreen</PresentationFormat>
  <Paragraphs>727</Paragraphs>
  <Slides>85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85</vt:i4>
      </vt:variant>
    </vt:vector>
  </HeadingPairs>
  <TitlesOfParts>
    <vt:vector size="96" baseType="lpstr">
      <vt:lpstr>Arial</vt:lpstr>
      <vt:lpstr>Arial Black</vt:lpstr>
      <vt:lpstr>Bookman Old Style</vt:lpstr>
      <vt:lpstr>Calibri</vt:lpstr>
      <vt:lpstr>Century Gothic</vt:lpstr>
      <vt:lpstr>Corbel</vt:lpstr>
      <vt:lpstr>ScenarioURWLig</vt:lpstr>
      <vt:lpstr>Times New Roman</vt:lpstr>
      <vt:lpstr>Walbaum Heading</vt:lpstr>
      <vt:lpstr>Wingdings</vt:lpstr>
      <vt:lpstr>Banded</vt:lpstr>
      <vt:lpstr>Seminar for Accountants</vt:lpstr>
      <vt:lpstr>Presentations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&amp; Insolvency Law</dc:title>
  <dc:creator>Geoffrey McDonald</dc:creator>
  <cp:lastModifiedBy>Kurtis Blanch</cp:lastModifiedBy>
  <cp:revision>273</cp:revision>
  <cp:lastPrinted>2022-03-14T04:10:10Z</cp:lastPrinted>
  <dcterms:created xsi:type="dcterms:W3CDTF">2018-10-19T10:39:04Z</dcterms:created>
  <dcterms:modified xsi:type="dcterms:W3CDTF">2022-05-24T22:47:29Z</dcterms:modified>
</cp:coreProperties>
</file>