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handoutMasterIdLst>
    <p:handoutMasterId r:id="rId18"/>
  </p:handoutMasterIdLst>
  <p:sldIdLst>
    <p:sldId id="256" r:id="rId2"/>
    <p:sldId id="257" r:id="rId3"/>
    <p:sldId id="258" r:id="rId4"/>
    <p:sldId id="259" r:id="rId5"/>
    <p:sldId id="272" r:id="rId6"/>
    <p:sldId id="273" r:id="rId7"/>
    <p:sldId id="269" r:id="rId8"/>
    <p:sldId id="260" r:id="rId9"/>
    <p:sldId id="276" r:id="rId10"/>
    <p:sldId id="286" r:id="rId11"/>
    <p:sldId id="287" r:id="rId12"/>
    <p:sldId id="288" r:id="rId13"/>
    <p:sldId id="289" r:id="rId14"/>
    <p:sldId id="278" r:id="rId15"/>
    <p:sldId id="280" r:id="rId16"/>
    <p:sldId id="282"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8B81A8B-A24E-4926-AAD1-9C9A71198537}" type="datetimeFigureOut">
              <a:rPr lang="en-AU" smtClean="0"/>
              <a:t>25/05/2022</a:t>
            </a:fld>
            <a:endParaRPr lang="en-AU"/>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8F10642-3569-4F02-BC73-8B6E2A49A4B7}" type="slidenum">
              <a:rPr lang="en-AU" smtClean="0"/>
              <a:t>‹#›</a:t>
            </a:fld>
            <a:endParaRPr lang="en-AU"/>
          </a:p>
        </p:txBody>
      </p:sp>
    </p:spTree>
    <p:extLst>
      <p:ext uri="{BB962C8B-B14F-4D97-AF65-F5344CB8AC3E}">
        <p14:creationId xmlns:p14="http://schemas.microsoft.com/office/powerpoint/2010/main" val="22829697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62B57E-07A9-47C1-A23F-440C69ED11F8}"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2080953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62B57E-07A9-47C1-A23F-440C69ED11F8}"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69660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762B57E-07A9-47C1-A23F-440C69ED11F8}" type="datetimeFigureOut">
              <a:rPr lang="en-AU" smtClean="0"/>
              <a:t>25/05/2022</a:t>
            </a:fld>
            <a:endParaRPr lang="en-AU"/>
          </a:p>
        </p:txBody>
      </p:sp>
      <p:sp>
        <p:nvSpPr>
          <p:cNvPr id="5" name="Footer Placeholder 4"/>
          <p:cNvSpPr>
            <a:spLocks noGrp="1"/>
          </p:cNvSpPr>
          <p:nvPr>
            <p:ph type="ftr" sz="quarter" idx="11"/>
          </p:nvPr>
        </p:nvSpPr>
        <p:spPr>
          <a:xfrm>
            <a:off x="3776135" y="6422854"/>
            <a:ext cx="4279669" cy="365125"/>
          </a:xfrm>
        </p:spPr>
        <p:txBody>
          <a:bodyPr/>
          <a:lstStyle/>
          <a:p>
            <a:endParaRPr lang="en-AU"/>
          </a:p>
        </p:txBody>
      </p:sp>
      <p:sp>
        <p:nvSpPr>
          <p:cNvPr id="6" name="Slide Number Placeholder 5"/>
          <p:cNvSpPr>
            <a:spLocks noGrp="1"/>
          </p:cNvSpPr>
          <p:nvPr>
            <p:ph type="sldNum" sz="quarter" idx="12"/>
          </p:nvPr>
        </p:nvSpPr>
        <p:spPr>
          <a:xfrm>
            <a:off x="8073048" y="6422854"/>
            <a:ext cx="879759" cy="365125"/>
          </a:xfrm>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103488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62B57E-07A9-47C1-A23F-440C69ED11F8}" type="datetimeFigureOut">
              <a:rPr lang="en-AU" smtClean="0"/>
              <a:t>25/05/2022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249330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762B57E-07A9-47C1-A23F-440C69ED11F8}" type="datetimeFigureOut">
              <a:rPr lang="en-AU" smtClean="0"/>
              <a:t>25/05/2022</a:t>
            </a:fld>
            <a:endParaRPr lang="en-AU"/>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AU"/>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C0E46F0-0AAE-4D5B-A000-287C8E8767A9}" type="slidenum">
              <a:rPr lang="en-AU" smtClean="0"/>
              <a:t>‹#›</a:t>
            </a:fld>
            <a:endParaRPr lang="en-AU"/>
          </a:p>
        </p:txBody>
      </p:sp>
    </p:spTree>
    <p:extLst>
      <p:ext uri="{BB962C8B-B14F-4D97-AF65-F5344CB8AC3E}">
        <p14:creationId xmlns:p14="http://schemas.microsoft.com/office/powerpoint/2010/main" val="260484198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62B57E-07A9-47C1-A23F-440C69ED11F8}"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270098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62B57E-07A9-47C1-A23F-440C69ED11F8}" type="datetimeFigureOut">
              <a:rPr lang="en-AU" smtClean="0"/>
              <a:t>25/05/2022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1450865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62B57E-07A9-47C1-A23F-440C69ED11F8}" type="datetimeFigureOut">
              <a:rPr lang="en-AU" smtClean="0"/>
              <a:t>25/05/2022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112606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2B57E-07A9-47C1-A23F-440C69ED11F8}" type="datetimeFigureOut">
              <a:rPr lang="en-AU" smtClean="0"/>
              <a:t>25/05/2022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211226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2B57E-07A9-47C1-A23F-440C69ED11F8}"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2690271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2B57E-07A9-47C1-A23F-440C69ED11F8}" type="datetimeFigureOut">
              <a:rPr lang="en-AU" smtClean="0"/>
              <a:t>25/05/2022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C0E46F0-0AAE-4D5B-A000-287C8E8767A9}" type="slidenum">
              <a:rPr lang="en-AU" smtClean="0"/>
              <a:t>‹#›</a:t>
            </a:fld>
            <a:endParaRPr lang="en-AU"/>
          </a:p>
        </p:txBody>
      </p:sp>
    </p:spTree>
    <p:extLst>
      <p:ext uri="{BB962C8B-B14F-4D97-AF65-F5344CB8AC3E}">
        <p14:creationId xmlns:p14="http://schemas.microsoft.com/office/powerpoint/2010/main" val="11984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23000"/>
          </a:schemeClr>
        </a:solidFill>
        <a:effectLst/>
      </p:bgPr>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762B57E-07A9-47C1-A23F-440C69ED11F8}" type="datetimeFigureOut">
              <a:rPr lang="en-AU" smtClean="0"/>
              <a:t>25/05/2022</a:t>
            </a:fld>
            <a:endParaRPr lang="en-AU"/>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AU"/>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FC0E46F0-0AAE-4D5B-A000-287C8E8767A9}" type="slidenum">
              <a:rPr lang="en-AU" smtClean="0"/>
              <a:t>‹#›</a:t>
            </a:fld>
            <a:endParaRPr lang="en-AU"/>
          </a:p>
        </p:txBody>
      </p:sp>
    </p:spTree>
    <p:extLst>
      <p:ext uri="{BB962C8B-B14F-4D97-AF65-F5344CB8AC3E}">
        <p14:creationId xmlns:p14="http://schemas.microsoft.com/office/powerpoint/2010/main" val="3701311875"/>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sz="4800" dirty="0" smtClean="0">
                <a:solidFill>
                  <a:schemeClr val="bg1"/>
                </a:solidFill>
                <a:latin typeface="Arial Black" panose="020B0A04020102020204" pitchFamily="34" charset="0"/>
              </a:rPr>
              <a:t>EMPLOYMENT LAW UPDATE AND ACCOUNTANT’S LIABILITY</a:t>
            </a:r>
            <a:endParaRPr lang="en-AU" sz="4800" dirty="0">
              <a:solidFill>
                <a:schemeClr val="bg1"/>
              </a:solidFill>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4139353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bg1"/>
                </a:solidFill>
                <a:latin typeface="Arial Black" panose="020B0A04020102020204" pitchFamily="34" charset="0"/>
              </a:rPr>
              <a:t>Bullying and harassment</a:t>
            </a:r>
          </a:p>
        </p:txBody>
      </p:sp>
      <p:sp>
        <p:nvSpPr>
          <p:cNvPr id="3" name="Content Placeholder 2"/>
          <p:cNvSpPr>
            <a:spLocks noGrp="1"/>
          </p:cNvSpPr>
          <p:nvPr>
            <p:ph idx="1"/>
          </p:nvPr>
        </p:nvSpPr>
        <p:spPr/>
        <p:txBody>
          <a:bodyPr>
            <a:normAutofit/>
          </a:bodyPr>
          <a:lstStyle/>
          <a:p>
            <a:pPr algn="just"/>
            <a:r>
              <a:rPr lang="en-AU" sz="2000" dirty="0">
                <a:solidFill>
                  <a:schemeClr val="bg1"/>
                </a:solidFill>
                <a:latin typeface="Arial Black" panose="020B0A04020102020204" pitchFamily="34" charset="0"/>
              </a:rPr>
              <a:t>The Fair Work Commission describes bullying as repeated unreasonable behaviour towards another worker or workers which constitutes a risk to workplace health and safety.  This unreasonable behaviour could include intimidating and aggressive actions, targeted humiliation, rumour spreading, exclusion, and other inappropriate conduct.</a:t>
            </a:r>
          </a:p>
          <a:p>
            <a:pPr algn="just"/>
            <a:r>
              <a:rPr lang="en-AU" sz="2000" dirty="0">
                <a:solidFill>
                  <a:schemeClr val="bg1"/>
                </a:solidFill>
                <a:latin typeface="Arial Black" panose="020B0A04020102020204" pitchFamily="34" charset="0"/>
              </a:rPr>
              <a:t>Employers should have a grievance procedure in place to ensure that such a problem can be dealt with internally without a claim being made to external authorities.  An effective grievance procedure should enable effected employees to discuss bullying with managers, who then take meaningful action.</a:t>
            </a: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34519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CASE STUDY </a:t>
            </a:r>
            <a:r>
              <a:rPr lang="en-AU" dirty="0" smtClean="0">
                <a:latin typeface="Arial Black" panose="020B0A04020102020204" pitchFamily="34" charset="0"/>
              </a:rPr>
              <a:t/>
            </a:r>
            <a:br>
              <a:rPr lang="en-AU" dirty="0" smtClean="0">
                <a:latin typeface="Arial Black" panose="020B0A04020102020204" pitchFamily="34" charset="0"/>
              </a:rPr>
            </a:br>
            <a:r>
              <a:rPr lang="en-AU" dirty="0" smtClean="0">
                <a:latin typeface="Arial Black" panose="020B0A04020102020204" pitchFamily="34" charset="0"/>
              </a:rPr>
              <a:t> </a:t>
            </a:r>
            <a:endParaRPr lang="en-AU"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algn="just"/>
            <a:r>
              <a:rPr lang="en-AU" dirty="0">
                <a:solidFill>
                  <a:schemeClr val="bg1"/>
                </a:solidFill>
                <a:latin typeface="Arial Black" panose="020B0A04020102020204" pitchFamily="34" charset="0"/>
              </a:rPr>
              <a:t>In a case published by the Australian Government’s </a:t>
            </a:r>
            <a:r>
              <a:rPr lang="en-AU" dirty="0" err="1">
                <a:solidFill>
                  <a:schemeClr val="bg1"/>
                </a:solidFill>
                <a:latin typeface="Arial Black" panose="020B0A04020102020204" pitchFamily="34" charset="0"/>
              </a:rPr>
              <a:t>Comcare</a:t>
            </a:r>
            <a:r>
              <a:rPr lang="en-AU" dirty="0">
                <a:solidFill>
                  <a:schemeClr val="bg1"/>
                </a:solidFill>
                <a:latin typeface="Arial Black" panose="020B0A04020102020204" pitchFamily="34" charset="0"/>
              </a:rPr>
              <a:t> agency, an employee developed a psychiatric condition following persistent bullying as a result of her being promoted to a management position in a restructuring move by her employer.</a:t>
            </a:r>
          </a:p>
          <a:p>
            <a:pPr algn="just"/>
            <a:r>
              <a:rPr lang="en-AU" dirty="0" smtClean="0">
                <a:solidFill>
                  <a:schemeClr val="bg1"/>
                </a:solidFill>
                <a:latin typeface="Arial Black" panose="020B0A04020102020204" pitchFamily="34" charset="0"/>
              </a:rPr>
              <a:t>Staff were spreading </a:t>
            </a:r>
            <a:r>
              <a:rPr lang="en-AU" dirty="0">
                <a:solidFill>
                  <a:schemeClr val="bg1"/>
                </a:solidFill>
                <a:latin typeface="Arial Black" panose="020B0A04020102020204" pitchFamily="34" charset="0"/>
              </a:rPr>
              <a:t>rumours, disobeying lawful and reasonable directions, making offensive comments, being rude and failing to help the team leader when she was very busy and clearly required assistance.</a:t>
            </a:r>
          </a:p>
          <a:p>
            <a:pPr algn="just"/>
            <a:r>
              <a:rPr lang="en-AU" dirty="0">
                <a:solidFill>
                  <a:schemeClr val="bg1"/>
                </a:solidFill>
                <a:latin typeface="Arial Black" panose="020B0A04020102020204" pitchFamily="34" charset="0"/>
              </a:rPr>
              <a:t>The team members then convened a meeting (to which the bullied employee was not invited), where a document listing the complaints about the new team leader was drafted and given to the team leader’s manager.</a:t>
            </a: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1447877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Compensation awarded</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AU" sz="2400" dirty="0">
                <a:solidFill>
                  <a:schemeClr val="bg1"/>
                </a:solidFill>
                <a:latin typeface="Arial Black" panose="020B0A04020102020204" pitchFamily="34" charset="0"/>
              </a:rPr>
              <a:t>The bullied employee took legal action where a judge found that the employer was negligent in its duties to create a safe working environment.  It was found that the managers </a:t>
            </a:r>
            <a:r>
              <a:rPr lang="en-AU" sz="2400" dirty="0" smtClean="0">
                <a:solidFill>
                  <a:schemeClr val="bg1"/>
                </a:solidFill>
                <a:latin typeface="Arial Black" panose="020B0A04020102020204" pitchFamily="34" charset="0"/>
              </a:rPr>
              <a:t>involved had </a:t>
            </a:r>
            <a:r>
              <a:rPr lang="en-AU" sz="2400" dirty="0">
                <a:solidFill>
                  <a:schemeClr val="bg1"/>
                </a:solidFill>
                <a:latin typeface="Arial Black" panose="020B0A04020102020204" pitchFamily="34" charset="0"/>
              </a:rPr>
              <a:t>the capacity to take action that would have prevented the damage caused to the bullied employee, but failed to do so.</a:t>
            </a:r>
          </a:p>
          <a:p>
            <a:r>
              <a:rPr lang="en-AU" sz="2400" dirty="0">
                <a:solidFill>
                  <a:schemeClr val="bg1"/>
                </a:solidFill>
                <a:latin typeface="Arial Black" panose="020B0A04020102020204" pitchFamily="34" charset="0"/>
              </a:rPr>
              <a:t>The bullied worker received compensation in the sum of $339,722.</a:t>
            </a:r>
          </a:p>
          <a:p>
            <a:r>
              <a:rPr lang="en-AU" sz="2400" dirty="0">
                <a:solidFill>
                  <a:schemeClr val="bg1"/>
                </a:solidFill>
                <a:latin typeface="Arial Black" panose="020B0A04020102020204" pitchFamily="34" charset="0"/>
              </a:rPr>
              <a:t>The case demonstrates the clear need for employers to be responsive to bullying complaints so that these sorts of cases do not occur.</a:t>
            </a:r>
          </a:p>
          <a:p>
            <a:endParaRPr lang="en-AU" dirty="0"/>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2343610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Key takeaways</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lvl="0"/>
            <a:r>
              <a:rPr lang="en-AU" sz="2400" dirty="0">
                <a:solidFill>
                  <a:schemeClr val="bg1"/>
                </a:solidFill>
                <a:latin typeface="Arial Black" panose="020B0A04020102020204" pitchFamily="34" charset="0"/>
              </a:rPr>
              <a:t>Ensure you have a grievance policy in place;</a:t>
            </a:r>
          </a:p>
          <a:p>
            <a:pPr lvl="0"/>
            <a:r>
              <a:rPr lang="en-AU" sz="2400" dirty="0">
                <a:solidFill>
                  <a:schemeClr val="bg1"/>
                </a:solidFill>
                <a:latin typeface="Arial Black" panose="020B0A04020102020204" pitchFamily="34" charset="0"/>
              </a:rPr>
              <a:t>Investigate any complaint or allegation thoroughly;</a:t>
            </a:r>
          </a:p>
          <a:p>
            <a:pPr lvl="0"/>
            <a:r>
              <a:rPr lang="en-AU" sz="2400" dirty="0">
                <a:solidFill>
                  <a:schemeClr val="bg1"/>
                </a:solidFill>
                <a:latin typeface="Arial Black" panose="020B0A04020102020204" pitchFamily="34" charset="0"/>
              </a:rPr>
              <a:t>Keep a record of the investigation;</a:t>
            </a:r>
          </a:p>
          <a:p>
            <a:pPr lvl="0"/>
            <a:r>
              <a:rPr lang="en-AU" sz="2400" dirty="0">
                <a:solidFill>
                  <a:schemeClr val="bg1"/>
                </a:solidFill>
                <a:latin typeface="Arial Black" panose="020B0A04020102020204" pitchFamily="34" charset="0"/>
              </a:rPr>
              <a:t>Follow through with any disciplinary action;</a:t>
            </a:r>
          </a:p>
          <a:p>
            <a:pPr lvl="0"/>
            <a:r>
              <a:rPr lang="en-AU" sz="2400" dirty="0">
                <a:solidFill>
                  <a:schemeClr val="bg1"/>
                </a:solidFill>
                <a:latin typeface="Arial Black" panose="020B0A04020102020204" pitchFamily="34" charset="0"/>
              </a:rPr>
              <a:t>Be sure that the affected employee is aware of the outcome and any action being taken; and</a:t>
            </a:r>
          </a:p>
          <a:p>
            <a:pPr lvl="0"/>
            <a:r>
              <a:rPr lang="en-AU" sz="2400" dirty="0">
                <a:solidFill>
                  <a:schemeClr val="bg1"/>
                </a:solidFill>
                <a:latin typeface="Arial Black" panose="020B0A04020102020204" pitchFamily="34" charset="0"/>
              </a:rPr>
              <a:t>Monitor the situation on an ongoing basis.</a:t>
            </a:r>
          </a:p>
          <a:p>
            <a:endParaRPr lang="en-AU" dirty="0"/>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3388677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Count Financial Limited v Pillay [2021]</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AU" dirty="0" smtClean="0">
                <a:solidFill>
                  <a:schemeClr val="bg1"/>
                </a:solidFill>
                <a:latin typeface="Arial Black" panose="020B0A04020102020204" pitchFamily="34" charset="0"/>
              </a:rPr>
              <a:t>In this matter the plaintiff attempted to join the defendants PI insurer to the proceedings as a means of securing compensation as the defendant was unlikely to be able to meet a judgment against him. </a:t>
            </a:r>
          </a:p>
          <a:p>
            <a:r>
              <a:rPr lang="en-AU" dirty="0" smtClean="0">
                <a:solidFill>
                  <a:schemeClr val="bg1"/>
                </a:solidFill>
                <a:latin typeface="Arial Black" panose="020B0A04020102020204" pitchFamily="34" charset="0"/>
              </a:rPr>
              <a:t>The insurers relied on section 5 (4) of the Civil Liability (Third Party Claims Against Insurers) Act 2017 to have leave refused. </a:t>
            </a:r>
          </a:p>
          <a:p>
            <a:r>
              <a:rPr lang="en-AU" dirty="0" smtClean="0">
                <a:solidFill>
                  <a:schemeClr val="bg1"/>
                </a:solidFill>
                <a:latin typeface="Arial Black" panose="020B0A04020102020204" pitchFamily="34" charset="0"/>
              </a:rPr>
              <a:t>It was found that the defendant was acting in a manner that was outside the scope of protection offered by his PI policy. </a:t>
            </a:r>
          </a:p>
          <a:p>
            <a:r>
              <a:rPr lang="en-AU" dirty="0" smtClean="0">
                <a:solidFill>
                  <a:schemeClr val="bg1"/>
                </a:solidFill>
                <a:latin typeface="Arial Black" panose="020B0A04020102020204" pitchFamily="34" charset="0"/>
              </a:rPr>
              <a:t>Held that the insurer was not liable to indemnify the defendant</a:t>
            </a:r>
            <a:r>
              <a:rPr lang="en-AU" dirty="0" smtClean="0">
                <a:solidFill>
                  <a:schemeClr val="bg1"/>
                </a:solidFill>
              </a:rPr>
              <a:t>. </a:t>
            </a:r>
            <a:endParaRPr lang="en-AU" dirty="0">
              <a:solidFill>
                <a:schemeClr val="bg1"/>
              </a:solidFill>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1008711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Accountants Liability for Cyber Crime </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lstStyle/>
          <a:p>
            <a:r>
              <a:rPr lang="en-AU" dirty="0" smtClean="0">
                <a:solidFill>
                  <a:schemeClr val="bg1"/>
                </a:solidFill>
                <a:latin typeface="Arial Black" panose="020B0A04020102020204" pitchFamily="34" charset="0"/>
              </a:rPr>
              <a:t>In recent years accountants have been popular targets for cyber criminals. </a:t>
            </a:r>
          </a:p>
          <a:p>
            <a:r>
              <a:rPr lang="en-AU" dirty="0" smtClean="0">
                <a:solidFill>
                  <a:schemeClr val="bg1"/>
                </a:solidFill>
                <a:latin typeface="Arial Black" panose="020B0A04020102020204" pitchFamily="34" charset="0"/>
              </a:rPr>
              <a:t>As such it is important that accountants have watertight procedures in place. </a:t>
            </a:r>
          </a:p>
          <a:p>
            <a:r>
              <a:rPr lang="en-AU" dirty="0" smtClean="0">
                <a:solidFill>
                  <a:schemeClr val="bg1"/>
                </a:solidFill>
                <a:latin typeface="Arial Black" panose="020B0A04020102020204" pitchFamily="34" charset="0"/>
              </a:rPr>
              <a:t>As a result of an increase of cyber crime, the Australian Mandatory Data Breach Notification Regime was introduced in 2018. This regime requires accountants and financial service providers to investigate and report any possible data breaches to the Office of the Australian Information Commissioner. Failure to do so can result in hefty civil penalties.   </a:t>
            </a:r>
            <a:endParaRPr lang="en-AU" dirty="0">
              <a:solidFill>
                <a:schemeClr val="bg1"/>
              </a:solidFill>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3200038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Reducing Exposure to Liability </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77500" lnSpcReduction="20000"/>
          </a:bodyPr>
          <a:lstStyle/>
          <a:p>
            <a:r>
              <a:rPr lang="en-AU" sz="2300" dirty="0" smtClean="0">
                <a:solidFill>
                  <a:schemeClr val="bg1"/>
                </a:solidFill>
                <a:latin typeface="Arial Black" panose="020B0A04020102020204" pitchFamily="34" charset="0"/>
              </a:rPr>
              <a:t>Reviewing and altering your PI insurance policy to suit current needs; </a:t>
            </a:r>
          </a:p>
          <a:p>
            <a:r>
              <a:rPr lang="en-AU" sz="2300" dirty="0" smtClean="0">
                <a:solidFill>
                  <a:schemeClr val="bg1"/>
                </a:solidFill>
                <a:latin typeface="Arial Black" panose="020B0A04020102020204" pitchFamily="34" charset="0"/>
              </a:rPr>
              <a:t>Gaining a sufficient understanding of the scope of your PI insurance policy; </a:t>
            </a:r>
          </a:p>
          <a:p>
            <a:r>
              <a:rPr lang="en-AU" sz="2300" dirty="0" smtClean="0">
                <a:solidFill>
                  <a:schemeClr val="bg1"/>
                </a:solidFill>
                <a:latin typeface="Arial Black" panose="020B0A04020102020204" pitchFamily="34" charset="0"/>
              </a:rPr>
              <a:t>Reviewing case law and legislation on the areas discussed or, alternatively, contact your legal representation for clarity; </a:t>
            </a:r>
          </a:p>
          <a:p>
            <a:r>
              <a:rPr lang="en-AU" sz="2300" dirty="0" smtClean="0">
                <a:solidFill>
                  <a:schemeClr val="bg1"/>
                </a:solidFill>
                <a:latin typeface="Arial Black" panose="020B0A04020102020204" pitchFamily="34" charset="0"/>
              </a:rPr>
              <a:t>Maintaining an open relationship with clients that allows you to voice any concerns relating to their business dealings; </a:t>
            </a:r>
          </a:p>
          <a:p>
            <a:r>
              <a:rPr lang="en-AU" sz="2300" dirty="0" smtClean="0">
                <a:solidFill>
                  <a:schemeClr val="bg1"/>
                </a:solidFill>
                <a:latin typeface="Arial Black" panose="020B0A04020102020204" pitchFamily="34" charset="0"/>
              </a:rPr>
              <a:t>Undertaking regular reviews and updates to your cyber security policies and procedures, consult experts in this area and consult your legal representatives on your obligations and liabilities in relation to any data breach reporting. </a:t>
            </a:r>
          </a:p>
          <a:p>
            <a:r>
              <a:rPr lang="en-AU" sz="1400" dirty="0">
                <a:solidFill>
                  <a:schemeClr val="bg1"/>
                </a:solidFill>
                <a:latin typeface="Arial Black" panose="020B0A04020102020204" pitchFamily="34" charset="0"/>
              </a:rPr>
              <a:t>Disclaimer: The content of this paper is a general guide only, and should not be relied on as legal advice. Individual cases were selected as examples to assist you in gaining a better understanding of the issues and should not be considered exhaustive on the topic. Precautions have been taken to ensure the information is accurate as at the time of publication, but Gavin Parsons and Associates does not guarantee, and accepts no legal liability whatsoever arising from or in connection with, the accuracy, reliability, currency or completeness of any material contained in this paper. This paper is not to be used as a substitute source of legal advice. If you, your colleagues or clients are confronted with bullying, a bullying complaint, potential bullying related incident or any of the issues raised in this paper we strongly recommend that appropriate legal advice relevant to the particular circumstances be obtained.</a:t>
            </a:r>
          </a:p>
          <a:p>
            <a:endParaRPr lang="en-AU" dirty="0" smtClean="0">
              <a:solidFill>
                <a:schemeClr val="bg1"/>
              </a:solidFill>
              <a:latin typeface="Arial Black" panose="020B0A04020102020204" pitchFamily="34" charset="0"/>
            </a:endParaRPr>
          </a:p>
          <a:p>
            <a:endParaRPr lang="en-AU" dirty="0">
              <a:solidFill>
                <a:schemeClr val="bg1"/>
              </a:solidFill>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233478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THIRD PARTY LIABILITY UNDER THE FAIR WORK ACT 2009 (CTH)</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10000"/>
          </a:bodyPr>
          <a:lstStyle/>
          <a:p>
            <a:pPr algn="just"/>
            <a:r>
              <a:rPr lang="en-AU" sz="4200" dirty="0">
                <a:solidFill>
                  <a:schemeClr val="bg1"/>
                </a:solidFill>
                <a:latin typeface="Arial Black" panose="020B0A04020102020204" pitchFamily="34" charset="0"/>
              </a:rPr>
              <a:t>Under the Fair Work Act, a person (including a company) that is found to be an accessory to another party’s breach of an award (and other breaches of the Fair Work Act), can be penalised as if they had themselves committed a breach.</a:t>
            </a:r>
          </a:p>
          <a:p>
            <a:endParaRPr lang="en-AU" dirty="0"/>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875261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solidFill>
                  <a:schemeClr val="bg1"/>
                </a:solidFill>
                <a:latin typeface="Arial Black" panose="020B0A04020102020204" pitchFamily="34" charset="0"/>
              </a:rPr>
              <a:t>SECTION 550 OF the Fair Work Act 2009 (CTH)</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77500" lnSpcReduction="20000"/>
          </a:bodyPr>
          <a:lstStyle/>
          <a:p>
            <a:r>
              <a:rPr lang="en-AU" sz="2400" dirty="0">
                <a:solidFill>
                  <a:schemeClr val="bg1"/>
                </a:solidFill>
                <a:latin typeface="Arial Black" panose="020B0A04020102020204" pitchFamily="34" charset="0"/>
              </a:rPr>
              <a:t>Section 550 of the </a:t>
            </a:r>
            <a:r>
              <a:rPr lang="en-AU" sz="2400" i="1" dirty="0">
                <a:solidFill>
                  <a:schemeClr val="bg1"/>
                </a:solidFill>
                <a:latin typeface="Arial Black" panose="020B0A04020102020204" pitchFamily="34" charset="0"/>
              </a:rPr>
              <a:t>Fair Work Act</a:t>
            </a:r>
            <a:r>
              <a:rPr lang="en-AU" sz="2400" dirty="0">
                <a:solidFill>
                  <a:schemeClr val="bg1"/>
                </a:solidFill>
                <a:latin typeface="Arial Black" panose="020B0A04020102020204" pitchFamily="34" charset="0"/>
              </a:rPr>
              <a:t> 2009 (</a:t>
            </a:r>
            <a:r>
              <a:rPr lang="en-AU" sz="2400" dirty="0" err="1">
                <a:solidFill>
                  <a:schemeClr val="bg1"/>
                </a:solidFill>
                <a:latin typeface="Arial Black" panose="020B0A04020102020204" pitchFamily="34" charset="0"/>
              </a:rPr>
              <a:t>Cth</a:t>
            </a:r>
            <a:r>
              <a:rPr lang="en-AU" sz="2400" dirty="0">
                <a:solidFill>
                  <a:schemeClr val="bg1"/>
                </a:solidFill>
                <a:latin typeface="Arial Black" panose="020B0A04020102020204" pitchFamily="34" charset="0"/>
              </a:rPr>
              <a:t>) provides:-</a:t>
            </a:r>
          </a:p>
          <a:p>
            <a:pPr lvl="0"/>
            <a:r>
              <a:rPr lang="en-AU" sz="2400" i="1" dirty="0">
                <a:solidFill>
                  <a:schemeClr val="bg1"/>
                </a:solidFill>
                <a:latin typeface="Arial Black" panose="020B0A04020102020204" pitchFamily="34" charset="0"/>
              </a:rPr>
              <a:t>A person who is involved in a contravention of a civil remedy provision is taken to have contravened that provision.</a:t>
            </a:r>
            <a:endParaRPr lang="en-AU" sz="2400" dirty="0">
              <a:solidFill>
                <a:schemeClr val="bg1"/>
              </a:solidFill>
              <a:latin typeface="Arial Black" panose="020B0A04020102020204" pitchFamily="34" charset="0"/>
            </a:endParaRPr>
          </a:p>
          <a:p>
            <a:endParaRPr lang="en-AU" sz="2400" dirty="0">
              <a:solidFill>
                <a:schemeClr val="bg1"/>
              </a:solidFill>
              <a:latin typeface="Arial Black" panose="020B0A04020102020204" pitchFamily="34" charset="0"/>
            </a:endParaRPr>
          </a:p>
          <a:p>
            <a:pPr lvl="0"/>
            <a:r>
              <a:rPr lang="en-AU" sz="2400" i="1" dirty="0">
                <a:solidFill>
                  <a:schemeClr val="bg1"/>
                </a:solidFill>
                <a:latin typeface="Arial Black" panose="020B0A04020102020204" pitchFamily="34" charset="0"/>
              </a:rPr>
              <a:t>A person is </a:t>
            </a:r>
            <a:r>
              <a:rPr lang="en-AU" sz="2400" b="1" i="1" dirty="0">
                <a:solidFill>
                  <a:schemeClr val="bg1"/>
                </a:solidFill>
                <a:latin typeface="Arial Black" panose="020B0A04020102020204" pitchFamily="34" charset="0"/>
              </a:rPr>
              <a:t>involved in </a:t>
            </a:r>
            <a:r>
              <a:rPr lang="en-AU" sz="2400" i="1" dirty="0">
                <a:solidFill>
                  <a:schemeClr val="bg1"/>
                </a:solidFill>
                <a:latin typeface="Arial Black" panose="020B0A04020102020204" pitchFamily="34" charset="0"/>
              </a:rPr>
              <a:t>a contravention of a civil remedy provision if, and </a:t>
            </a:r>
            <a:r>
              <a:rPr lang="en-AU" sz="2400" b="1" i="1" dirty="0">
                <a:solidFill>
                  <a:schemeClr val="bg1"/>
                </a:solidFill>
                <a:latin typeface="Arial Black" panose="020B0A04020102020204" pitchFamily="34" charset="0"/>
              </a:rPr>
              <a:t>only if</a:t>
            </a:r>
            <a:r>
              <a:rPr lang="en-AU" sz="2400" i="1" dirty="0">
                <a:solidFill>
                  <a:schemeClr val="bg1"/>
                </a:solidFill>
                <a:latin typeface="Arial Black" panose="020B0A04020102020204" pitchFamily="34" charset="0"/>
              </a:rPr>
              <a:t>, the person:</a:t>
            </a:r>
            <a:endParaRPr lang="en-AU" sz="2400" dirty="0">
              <a:solidFill>
                <a:schemeClr val="bg1"/>
              </a:solidFill>
              <a:latin typeface="Arial Black" panose="020B0A04020102020204" pitchFamily="34" charset="0"/>
            </a:endParaRPr>
          </a:p>
          <a:p>
            <a:pPr lvl="0"/>
            <a:r>
              <a:rPr lang="en-AU" sz="2400" i="1" u="sng" dirty="0">
                <a:solidFill>
                  <a:schemeClr val="bg1"/>
                </a:solidFill>
                <a:latin typeface="Arial Black" panose="020B0A04020102020204" pitchFamily="34" charset="0"/>
              </a:rPr>
              <a:t>has aided, abetted, counselled or procured the contravention</a:t>
            </a:r>
            <a:r>
              <a:rPr lang="en-AU" sz="2400" i="1" dirty="0">
                <a:solidFill>
                  <a:schemeClr val="bg1"/>
                </a:solidFill>
                <a:latin typeface="Arial Black" panose="020B0A04020102020204" pitchFamily="34" charset="0"/>
              </a:rPr>
              <a:t>; or</a:t>
            </a:r>
            <a:endParaRPr lang="en-AU" sz="2400" dirty="0">
              <a:solidFill>
                <a:schemeClr val="bg1"/>
              </a:solidFill>
              <a:latin typeface="Arial Black" panose="020B0A04020102020204" pitchFamily="34" charset="0"/>
            </a:endParaRPr>
          </a:p>
          <a:p>
            <a:pPr lvl="0"/>
            <a:r>
              <a:rPr lang="en-AU" sz="2400" i="1" dirty="0">
                <a:solidFill>
                  <a:schemeClr val="bg1"/>
                </a:solidFill>
                <a:latin typeface="Arial Black" panose="020B0A04020102020204" pitchFamily="34" charset="0"/>
              </a:rPr>
              <a:t>has induced the contravention, whether by threats or promises or otherwise;</a:t>
            </a:r>
            <a:endParaRPr lang="en-AU" sz="2400" dirty="0">
              <a:solidFill>
                <a:schemeClr val="bg1"/>
              </a:solidFill>
              <a:latin typeface="Arial Black" panose="020B0A04020102020204" pitchFamily="34" charset="0"/>
            </a:endParaRPr>
          </a:p>
          <a:p>
            <a:pPr marL="0" indent="0">
              <a:buNone/>
            </a:pPr>
            <a:r>
              <a:rPr lang="en-AU" sz="2400" i="1" dirty="0">
                <a:solidFill>
                  <a:schemeClr val="bg1"/>
                </a:solidFill>
                <a:latin typeface="Arial Black" panose="020B0A04020102020204" pitchFamily="34" charset="0"/>
              </a:rPr>
              <a:t> </a:t>
            </a:r>
            <a:r>
              <a:rPr lang="en-AU" sz="2400" i="1" dirty="0" smtClean="0">
                <a:solidFill>
                  <a:schemeClr val="bg1"/>
                </a:solidFill>
                <a:latin typeface="Arial Black" panose="020B0A04020102020204" pitchFamily="34" charset="0"/>
              </a:rPr>
              <a:t> or</a:t>
            </a:r>
            <a:endParaRPr lang="en-AU" sz="2400" dirty="0">
              <a:solidFill>
                <a:schemeClr val="bg1"/>
              </a:solidFill>
              <a:latin typeface="Arial Black" panose="020B0A04020102020204" pitchFamily="34" charset="0"/>
            </a:endParaRPr>
          </a:p>
          <a:p>
            <a:pPr lvl="0"/>
            <a:r>
              <a:rPr lang="en-AU" sz="2400" i="1" u="sng" dirty="0">
                <a:solidFill>
                  <a:schemeClr val="bg1"/>
                </a:solidFill>
                <a:latin typeface="Arial Black" panose="020B0A04020102020204" pitchFamily="34" charset="0"/>
              </a:rPr>
              <a:t>has been in any way, by act or omission, directly or indirectly, knowingly concerned in or party to the contravention</a:t>
            </a:r>
            <a:r>
              <a:rPr lang="en-AU" sz="2400" i="1" dirty="0">
                <a:solidFill>
                  <a:schemeClr val="bg1"/>
                </a:solidFill>
                <a:latin typeface="Arial Black" panose="020B0A04020102020204" pitchFamily="34" charset="0"/>
              </a:rPr>
              <a:t>; or</a:t>
            </a:r>
            <a:endParaRPr lang="en-AU" sz="2400" dirty="0">
              <a:solidFill>
                <a:schemeClr val="bg1"/>
              </a:solidFill>
              <a:latin typeface="Arial Black" panose="020B0A04020102020204" pitchFamily="34" charset="0"/>
            </a:endParaRPr>
          </a:p>
          <a:p>
            <a:pPr lvl="0"/>
            <a:r>
              <a:rPr lang="en-AU" sz="2400" i="1" dirty="0">
                <a:solidFill>
                  <a:schemeClr val="bg1"/>
                </a:solidFill>
                <a:latin typeface="Arial Black" panose="020B0A04020102020204" pitchFamily="34" charset="0"/>
              </a:rPr>
              <a:t>has conspired with other to effect the contravention.</a:t>
            </a:r>
            <a:endParaRPr lang="en-AU" sz="2400" dirty="0">
              <a:solidFill>
                <a:schemeClr val="bg1"/>
              </a:solidFill>
              <a:latin typeface="Arial Black" panose="020B0A04020102020204" pitchFamily="34" charset="0"/>
            </a:endParaRP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2135868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latin typeface="Arial Black" panose="020B0A04020102020204" pitchFamily="34" charset="0"/>
              </a:rPr>
              <a:t>Case study</a:t>
            </a:r>
            <a:br>
              <a:rPr lang="en-AU" dirty="0" smtClean="0">
                <a:solidFill>
                  <a:schemeClr val="bg1"/>
                </a:solidFill>
                <a:latin typeface="Arial Black" panose="020B0A04020102020204" pitchFamily="34" charset="0"/>
              </a:rPr>
            </a:br>
            <a:r>
              <a:rPr lang="en-AU" dirty="0" smtClean="0">
                <a:solidFill>
                  <a:schemeClr val="bg1"/>
                </a:solidFill>
                <a:latin typeface="Arial Black" panose="020B0A04020102020204" pitchFamily="34" charset="0"/>
              </a:rPr>
              <a:t>EZY Accounting 123 Pty Ltd v Fair Work Ombudsman [2018]</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40000" lnSpcReduction="20000"/>
          </a:bodyPr>
          <a:lstStyle/>
          <a:p>
            <a:pPr algn="just"/>
            <a:r>
              <a:rPr lang="en-AU" sz="5500" dirty="0">
                <a:solidFill>
                  <a:schemeClr val="bg1"/>
                </a:solidFill>
                <a:latin typeface="Arial Black" panose="020B0A04020102020204" pitchFamily="34" charset="0"/>
              </a:rPr>
              <a:t>The proceedings related to a business called Blue Impressions, which ran a chain of Japanese fast food restaurants in Victoria.</a:t>
            </a:r>
          </a:p>
          <a:p>
            <a:pPr algn="just"/>
            <a:r>
              <a:rPr lang="en-AU" sz="5500" dirty="0" smtClean="0">
                <a:solidFill>
                  <a:schemeClr val="bg1"/>
                </a:solidFill>
                <a:latin typeface="Arial Black" panose="020B0A04020102020204" pitchFamily="34" charset="0"/>
              </a:rPr>
              <a:t>The </a:t>
            </a:r>
            <a:r>
              <a:rPr lang="en-AU" sz="5500" dirty="0">
                <a:solidFill>
                  <a:schemeClr val="bg1"/>
                </a:solidFill>
                <a:latin typeface="Arial Black" panose="020B0A04020102020204" pitchFamily="34" charset="0"/>
              </a:rPr>
              <a:t>FWO alleged 8 breaches of the Act regarding underpayments of Award rates, failure to pay weekend, evening and public holiday loading rates, failure to provide rest breaks and failure to pay the Award clothing allowance.</a:t>
            </a:r>
          </a:p>
          <a:p>
            <a:pPr algn="just"/>
            <a:r>
              <a:rPr lang="en-AU" sz="5500" dirty="0">
                <a:solidFill>
                  <a:schemeClr val="bg1"/>
                </a:solidFill>
                <a:latin typeface="Arial Black" panose="020B0A04020102020204" pitchFamily="34" charset="0"/>
              </a:rPr>
              <a:t>Blue Impressions admitted to breaches of the Act. As you’ve seen, under section 550 of the Act, people who are involved in a breach of the Act will be treated in the same way as those who contravene the Act.  Ezy Accounting 123 Pty Ltd (“Ezy”) provided accounting services to Blue Impressions. It did not employ Mr Zheng. The question before the Court was whether Ezy was involved in Blue Impressions’ breaches.</a:t>
            </a: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3972011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solidFill>
                  <a:schemeClr val="bg1"/>
                </a:solidFill>
                <a:latin typeface="Arial Black" panose="020B0A04020102020204" pitchFamily="34" charset="0"/>
              </a:rPr>
              <a:t>What was </a:t>
            </a:r>
            <a:r>
              <a:rPr lang="en-AU" dirty="0" err="1">
                <a:solidFill>
                  <a:schemeClr val="bg1"/>
                </a:solidFill>
                <a:latin typeface="Arial Black" panose="020B0A04020102020204" pitchFamily="34" charset="0"/>
              </a:rPr>
              <a:t>ezy’s</a:t>
            </a:r>
            <a:r>
              <a:rPr lang="en-AU" dirty="0">
                <a:solidFill>
                  <a:schemeClr val="bg1"/>
                </a:solidFill>
                <a:latin typeface="Arial Black" panose="020B0A04020102020204" pitchFamily="34" charset="0"/>
              </a:rPr>
              <a:t> role?</a:t>
            </a:r>
          </a:p>
        </p:txBody>
      </p:sp>
      <p:sp>
        <p:nvSpPr>
          <p:cNvPr id="3" name="Content Placeholder 2"/>
          <p:cNvSpPr>
            <a:spLocks noGrp="1"/>
          </p:cNvSpPr>
          <p:nvPr>
            <p:ph idx="1"/>
          </p:nvPr>
        </p:nvSpPr>
        <p:spPr/>
        <p:txBody>
          <a:bodyPr>
            <a:normAutofit fontScale="92500" lnSpcReduction="10000"/>
          </a:bodyPr>
          <a:lstStyle/>
          <a:p>
            <a:pPr algn="just"/>
            <a:r>
              <a:rPr lang="en-AU" sz="2000" dirty="0">
                <a:solidFill>
                  <a:schemeClr val="bg1"/>
                </a:solidFill>
                <a:latin typeface="Arial Black" panose="020B0A04020102020204" pitchFamily="34" charset="0"/>
              </a:rPr>
              <a:t>The evidence from both sides showed that following the audit the findings were emailed to Mr Lau, the sole director of Ezy, as he had been listed as the contact person. That correspondence alerted Mr Lau to the fact that the </a:t>
            </a:r>
            <a:r>
              <a:rPr lang="en-AU" sz="2000" i="1" dirty="0">
                <a:solidFill>
                  <a:schemeClr val="bg1"/>
                </a:solidFill>
                <a:latin typeface="Arial Black" panose="020B0A04020102020204" pitchFamily="34" charset="0"/>
              </a:rPr>
              <a:t>Fast Food Industry Award </a:t>
            </a:r>
            <a:r>
              <a:rPr lang="en-AU" sz="2000" dirty="0">
                <a:solidFill>
                  <a:schemeClr val="bg1"/>
                </a:solidFill>
                <a:latin typeface="Arial Black" panose="020B0A04020102020204" pitchFamily="34" charset="0"/>
              </a:rPr>
              <a:t>2010 (“the Award”) applied to Blue Impressions’ employees.</a:t>
            </a:r>
          </a:p>
          <a:p>
            <a:pPr algn="just"/>
            <a:r>
              <a:rPr lang="en-AU" sz="2000" dirty="0">
                <a:solidFill>
                  <a:schemeClr val="bg1"/>
                </a:solidFill>
                <a:latin typeface="Arial Black" panose="020B0A04020102020204" pitchFamily="34" charset="0"/>
              </a:rPr>
              <a:t>During each pay round, Ezy received payroll instructions from Blue Impressions. These instructions included hours worked by each employee and the total amount of pay to be paid to each employee.  Ezy would then input the data into MYOB accounting software to confirm amounts to be paid.</a:t>
            </a:r>
          </a:p>
          <a:p>
            <a:pPr algn="just"/>
            <a:r>
              <a:rPr lang="en-AU" sz="2000" dirty="0">
                <a:solidFill>
                  <a:schemeClr val="bg1"/>
                </a:solidFill>
                <a:latin typeface="Arial Black" panose="020B0A04020102020204" pitchFamily="34" charset="0"/>
              </a:rPr>
              <a:t>Following the audit, Ezy did not update the pay rates in its MYOB software. By Mr Lau’s own admission, this meant that employees would continue to be underpaid. However, Mr Lau argued that the hourly rates saved in MYOB were those provided by Blue Impressions and that Ezy had no authority to amend such data.</a:t>
            </a: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4280292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solidFill>
                  <a:schemeClr val="bg1"/>
                </a:solidFill>
                <a:latin typeface="Arial Black" panose="020B0A04020102020204" pitchFamily="34" charset="0"/>
              </a:rPr>
              <a:t>What kind of knowledge did Ezy have?</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just"/>
            <a:r>
              <a:rPr lang="en-AU" sz="1800" dirty="0">
                <a:solidFill>
                  <a:schemeClr val="bg1"/>
                </a:solidFill>
                <a:latin typeface="Arial Black" panose="020B0A04020102020204" pitchFamily="34" charset="0"/>
              </a:rPr>
              <a:t>Ezy argued that it merely provided bookkeeping or data entry services to Blue Impressions and had no legal responsibility to ensure Mr Zheng received the correct legal entitlements, nor did it have an advisory role as to Blue Impressions’ employment obligations. FWO argued Mr Lau didn’t need to have specific knowledge of Mr Zheng’s pay information. Mr Lau just needed to have knowledge of the essential facts, namely:</a:t>
            </a:r>
          </a:p>
          <a:p>
            <a:pPr lvl="0" algn="just" fontAlgn="base"/>
            <a:r>
              <a:rPr lang="en-AU" sz="1800" dirty="0">
                <a:solidFill>
                  <a:schemeClr val="bg1"/>
                </a:solidFill>
                <a:latin typeface="Arial Black" panose="020B0A04020102020204" pitchFamily="34" charset="0"/>
              </a:rPr>
              <a:t>The incorrect rates of pay were being used in the MYOB software.</a:t>
            </a:r>
          </a:p>
          <a:p>
            <a:pPr lvl="0" algn="just" fontAlgn="base"/>
            <a:r>
              <a:rPr lang="en-AU" sz="1800" dirty="0">
                <a:solidFill>
                  <a:schemeClr val="bg1"/>
                </a:solidFill>
                <a:latin typeface="Arial Black" panose="020B0A04020102020204" pitchFamily="34" charset="0"/>
              </a:rPr>
              <a:t>These incorrect rates meant employees were being underpaid.</a:t>
            </a:r>
          </a:p>
          <a:p>
            <a:pPr lvl="0" algn="just" fontAlgn="base"/>
            <a:r>
              <a:rPr lang="en-AU" sz="1800" dirty="0">
                <a:solidFill>
                  <a:schemeClr val="bg1"/>
                </a:solidFill>
                <a:latin typeface="Arial Black" panose="020B0A04020102020204" pitchFamily="34" charset="0"/>
              </a:rPr>
              <a:t>Employee pay rates were governed by the Award.</a:t>
            </a:r>
          </a:p>
          <a:p>
            <a:pPr lvl="0" algn="just" fontAlgn="base"/>
            <a:r>
              <a:rPr lang="en-AU" sz="1800" dirty="0">
                <a:solidFill>
                  <a:schemeClr val="bg1"/>
                </a:solidFill>
                <a:latin typeface="Arial Black" panose="020B0A04020102020204" pitchFamily="34" charset="0"/>
              </a:rPr>
              <a:t>Underpayments equated to a breach of the Award.</a:t>
            </a:r>
          </a:p>
          <a:p>
            <a:endParaRPr lang="en-AU" dirty="0">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3557519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Key takeaways</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AU" dirty="0">
                <a:solidFill>
                  <a:schemeClr val="bg1"/>
                </a:solidFill>
                <a:latin typeface="Arial Black" panose="020B0A04020102020204" pitchFamily="34" charset="0"/>
              </a:rPr>
              <a:t>Judge O’Sullivan found “</a:t>
            </a:r>
            <a:r>
              <a:rPr lang="en-AU" i="1" dirty="0">
                <a:solidFill>
                  <a:schemeClr val="bg1"/>
                </a:solidFill>
                <a:latin typeface="Arial Black" panose="020B0A04020102020204" pitchFamily="34" charset="0"/>
              </a:rPr>
              <a:t>Ezy (through Mr Lau) deliberately shut its eyes to what was going on in a manner that amounted to connivance in the contraventions”.</a:t>
            </a:r>
            <a:endParaRPr lang="en-AU" dirty="0">
              <a:solidFill>
                <a:schemeClr val="bg1"/>
              </a:solidFill>
              <a:latin typeface="Arial Black" panose="020B0A04020102020204" pitchFamily="34" charset="0"/>
            </a:endParaRPr>
          </a:p>
          <a:p>
            <a:r>
              <a:rPr lang="en-AU" dirty="0">
                <a:solidFill>
                  <a:schemeClr val="bg1"/>
                </a:solidFill>
                <a:latin typeface="Arial Black" panose="020B0A04020102020204" pitchFamily="34" charset="0"/>
              </a:rPr>
              <a:t>Ultimately, EZY was ordered to pay a penalty in the sum of $51,300, plus costs.</a:t>
            </a:r>
          </a:p>
          <a:p>
            <a:r>
              <a:rPr lang="en-AU" dirty="0">
                <a:solidFill>
                  <a:schemeClr val="bg1"/>
                </a:solidFill>
                <a:latin typeface="Arial Black" panose="020B0A04020102020204" pitchFamily="34" charset="0"/>
              </a:rPr>
              <a:t>The key takeaways from this case are:</a:t>
            </a:r>
          </a:p>
          <a:p>
            <a:pPr lvl="0"/>
            <a:r>
              <a:rPr lang="en-AU" dirty="0">
                <a:solidFill>
                  <a:schemeClr val="bg1"/>
                </a:solidFill>
                <a:latin typeface="Arial Black" panose="020B0A04020102020204" pitchFamily="34" charset="0"/>
              </a:rPr>
              <a:t>Know the current law to better understand the potential exposure and pitfalls;</a:t>
            </a:r>
          </a:p>
          <a:p>
            <a:pPr lvl="0"/>
            <a:r>
              <a:rPr lang="en-AU" dirty="0">
                <a:solidFill>
                  <a:schemeClr val="bg1"/>
                </a:solidFill>
                <a:latin typeface="Arial Black" panose="020B0A04020102020204" pitchFamily="34" charset="0"/>
              </a:rPr>
              <a:t>Look for irregularities particularly in administrative processes;</a:t>
            </a:r>
          </a:p>
          <a:p>
            <a:pPr lvl="0"/>
            <a:r>
              <a:rPr lang="en-AU" dirty="0">
                <a:solidFill>
                  <a:schemeClr val="bg1"/>
                </a:solidFill>
                <a:latin typeface="Arial Black" panose="020B0A04020102020204" pitchFamily="34" charset="0"/>
              </a:rPr>
              <a:t>Engage with employees and address concerns or complaints raised;</a:t>
            </a:r>
          </a:p>
          <a:p>
            <a:pPr lvl="0"/>
            <a:r>
              <a:rPr lang="en-AU" dirty="0">
                <a:solidFill>
                  <a:schemeClr val="bg1"/>
                </a:solidFill>
                <a:latin typeface="Arial Black" panose="020B0A04020102020204" pitchFamily="34" charset="0"/>
              </a:rPr>
              <a:t>Make genuine attempts to rectify a contravention once one has been identified.</a:t>
            </a:r>
          </a:p>
          <a:p>
            <a:endParaRPr lang="en-AU" dirty="0"/>
          </a:p>
        </p:txBody>
      </p:sp>
    </p:spTree>
    <p:extLst>
      <p:ext uri="{BB962C8B-B14F-4D97-AF65-F5344CB8AC3E}">
        <p14:creationId xmlns:p14="http://schemas.microsoft.com/office/powerpoint/2010/main" val="76705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solidFill>
                  <a:schemeClr val="bg1"/>
                </a:solidFill>
                <a:latin typeface="Arial Black" panose="020B0A04020102020204" pitchFamily="34" charset="0"/>
              </a:rPr>
              <a:t>Fair Work Ombudsman v </a:t>
            </a:r>
            <a:r>
              <a:rPr lang="en-AU" dirty="0" err="1" smtClean="0">
                <a:solidFill>
                  <a:schemeClr val="bg1"/>
                </a:solidFill>
                <a:latin typeface="Arial Black" panose="020B0A04020102020204" pitchFamily="34" charset="0"/>
              </a:rPr>
              <a:t>Austop</a:t>
            </a:r>
            <a:r>
              <a:rPr lang="en-AU" dirty="0" smtClean="0">
                <a:solidFill>
                  <a:schemeClr val="bg1"/>
                </a:solidFill>
                <a:latin typeface="Arial Black" panose="020B0A04020102020204" pitchFamily="34" charset="0"/>
              </a:rPr>
              <a:t> Natural Therapy and Supplies Pty Ltd &amp; </a:t>
            </a:r>
            <a:r>
              <a:rPr lang="en-AU" dirty="0" err="1" smtClean="0">
                <a:solidFill>
                  <a:schemeClr val="bg1"/>
                </a:solidFill>
                <a:latin typeface="Arial Black" panose="020B0A04020102020204" pitchFamily="34" charset="0"/>
              </a:rPr>
              <a:t>Ors</a:t>
            </a:r>
            <a:r>
              <a:rPr lang="en-AU" dirty="0" smtClean="0">
                <a:solidFill>
                  <a:schemeClr val="bg1"/>
                </a:solidFill>
                <a:latin typeface="Arial Black" panose="020B0A04020102020204" pitchFamily="34" charset="0"/>
              </a:rPr>
              <a:t> [2020]</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lstStyle/>
          <a:p>
            <a:pPr algn="just"/>
            <a:r>
              <a:rPr lang="en-AU" dirty="0" smtClean="0">
                <a:solidFill>
                  <a:schemeClr val="bg1"/>
                </a:solidFill>
                <a:latin typeface="Arial Black" panose="020B0A04020102020204" pitchFamily="34" charset="0"/>
              </a:rPr>
              <a:t>This case is similar to that of EZY, which further reiterates the idea that there is a crackdown on accountants. </a:t>
            </a:r>
          </a:p>
          <a:p>
            <a:pPr algn="just"/>
            <a:r>
              <a:rPr lang="en-AU" dirty="0" smtClean="0">
                <a:solidFill>
                  <a:schemeClr val="bg1"/>
                </a:solidFill>
                <a:latin typeface="Arial Black" panose="020B0A04020102020204" pitchFamily="34" charset="0"/>
              </a:rPr>
              <a:t>Once again the accountant was found liable as they were aware their client was underpaying staff and falsifying records. </a:t>
            </a:r>
          </a:p>
          <a:p>
            <a:pPr algn="just"/>
            <a:r>
              <a:rPr lang="en-AU" dirty="0" smtClean="0">
                <a:solidFill>
                  <a:schemeClr val="bg1"/>
                </a:solidFill>
                <a:latin typeface="Arial Black" panose="020B0A04020102020204" pitchFamily="34" charset="0"/>
              </a:rPr>
              <a:t>In this case the accountant actually received a higher penalty than the employer as they were found to be the ones providing professional services in an area they had expert knowledge in. </a:t>
            </a:r>
          </a:p>
          <a:p>
            <a:pPr marL="0" indent="0">
              <a:buNone/>
            </a:pPr>
            <a:endParaRPr lang="en-AU" dirty="0"/>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1082130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bg1"/>
                </a:solidFill>
                <a:latin typeface="Arial Black" panose="020B0A04020102020204" pitchFamily="34" charset="0"/>
              </a:rPr>
              <a:t>Fair Work Ombudsman Taking Action  </a:t>
            </a:r>
            <a:endParaRPr lang="en-AU" dirty="0">
              <a:solidFill>
                <a:schemeClr val="bg1"/>
              </a:solidFill>
              <a:latin typeface="Arial Black" panose="020B0A04020102020204" pitchFamily="34" charset="0"/>
            </a:endParaRPr>
          </a:p>
        </p:txBody>
      </p:sp>
      <p:sp>
        <p:nvSpPr>
          <p:cNvPr id="3" name="Content Placeholder 2"/>
          <p:cNvSpPr>
            <a:spLocks noGrp="1"/>
          </p:cNvSpPr>
          <p:nvPr>
            <p:ph idx="1"/>
          </p:nvPr>
        </p:nvSpPr>
        <p:spPr/>
        <p:txBody>
          <a:bodyPr/>
          <a:lstStyle/>
          <a:p>
            <a:r>
              <a:rPr lang="en-AU" dirty="0" smtClean="0">
                <a:solidFill>
                  <a:schemeClr val="bg1"/>
                </a:solidFill>
                <a:latin typeface="Arial Black" panose="020B0A04020102020204" pitchFamily="34" charset="0"/>
              </a:rPr>
              <a:t>Below is a direct quote from Sandra Parker </a:t>
            </a:r>
            <a:r>
              <a:rPr lang="en-AU" smtClean="0">
                <a:solidFill>
                  <a:schemeClr val="bg1"/>
                </a:solidFill>
                <a:latin typeface="Arial Black" panose="020B0A04020102020204" pitchFamily="34" charset="0"/>
              </a:rPr>
              <a:t>– Fair </a:t>
            </a:r>
            <a:r>
              <a:rPr lang="en-AU" dirty="0" smtClean="0">
                <a:solidFill>
                  <a:schemeClr val="bg1"/>
                </a:solidFill>
                <a:latin typeface="Arial Black" panose="020B0A04020102020204" pitchFamily="34" charset="0"/>
              </a:rPr>
              <a:t>Work Ombudsman</a:t>
            </a:r>
          </a:p>
          <a:p>
            <a:r>
              <a:rPr lang="en-AU" i="1" dirty="0" smtClean="0">
                <a:solidFill>
                  <a:schemeClr val="bg1"/>
                </a:solidFill>
                <a:latin typeface="Arial Black" panose="020B0A04020102020204" pitchFamily="34" charset="0"/>
              </a:rPr>
              <a:t>“I don’t mean to scare people but we have attained court penalties against directors as well as accountants where they have been held to be involved in workplace breaches. That includes either turning a blind eye that looks deliberate, as in ‘I don’t want to see this’, or where they are encouraging cost saving that is likely to lead to underpayment” </a:t>
            </a:r>
            <a:endParaRPr lang="en-AU" i="1" dirty="0">
              <a:solidFill>
                <a:schemeClr val="bg1"/>
              </a:solidFill>
              <a:latin typeface="Arial Black" panose="020B0A04020102020204" pitchFamily="34" charset="0"/>
            </a:endParaRPr>
          </a:p>
        </p:txBody>
      </p:sp>
      <p:pic>
        <p:nvPicPr>
          <p:cNvPr id="4" name="Picture 3">
            <a:extLst>
              <a:ext uri="{FF2B5EF4-FFF2-40B4-BE49-F238E27FC236}">
                <a16:creationId xmlns:a16="http://schemas.microsoft.com/office/drawing/2014/main" xmlns="" id="{D60EB20F-E8FC-4B13-9E69-6F2B0C2E0805}"/>
              </a:ext>
            </a:extLst>
          </p:cNvPr>
          <p:cNvPicPr>
            <a:picLocks noChangeAspect="1"/>
          </p:cNvPicPr>
          <p:nvPr/>
        </p:nvPicPr>
        <p:blipFill>
          <a:blip r:embed="rId2"/>
          <a:stretch>
            <a:fillRect/>
          </a:stretch>
        </p:blipFill>
        <p:spPr>
          <a:xfrm>
            <a:off x="10913543" y="5569975"/>
            <a:ext cx="1008070" cy="1064542"/>
          </a:xfrm>
          <a:prstGeom prst="rect">
            <a:avLst/>
          </a:prstGeom>
          <a:solidFill>
            <a:schemeClr val="accent6">
              <a:lumMod val="40000"/>
              <a:lumOff val="60000"/>
            </a:schemeClr>
          </a:solidFill>
          <a:ln w="5715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43084" y="5927558"/>
            <a:ext cx="2185337" cy="770331"/>
          </a:xfrm>
          <a:prstGeom prst="rect">
            <a:avLst/>
          </a:prstGeom>
        </p:spPr>
      </p:pic>
    </p:spTree>
    <p:extLst>
      <p:ext uri="{BB962C8B-B14F-4D97-AF65-F5344CB8AC3E}">
        <p14:creationId xmlns:p14="http://schemas.microsoft.com/office/powerpoint/2010/main" val="2627157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653</TotalTime>
  <Words>1578</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 Black</vt:lpstr>
      <vt:lpstr>Calibri</vt:lpstr>
      <vt:lpstr>Corbel</vt:lpstr>
      <vt:lpstr>Wingdings</vt:lpstr>
      <vt:lpstr>Banded</vt:lpstr>
      <vt:lpstr>EMPLOYMENT LAW UPDATE AND ACCOUNTANT’S LIABILITY</vt:lpstr>
      <vt:lpstr>THIRD PARTY LIABILITY UNDER THE FAIR WORK ACT 2009 (CTH)</vt:lpstr>
      <vt:lpstr>SECTION 550 OF the Fair Work Act 2009 (CTH)</vt:lpstr>
      <vt:lpstr>Case study EZY Accounting 123 Pty Ltd v Fair Work Ombudsman [2018]</vt:lpstr>
      <vt:lpstr>What was ezy’s role?</vt:lpstr>
      <vt:lpstr>What kind of knowledge did Ezy have?</vt:lpstr>
      <vt:lpstr>Key takeaways</vt:lpstr>
      <vt:lpstr>Fair Work Ombudsman v Austop Natural Therapy and Supplies Pty Ltd &amp; Ors [2020]</vt:lpstr>
      <vt:lpstr>Fair Work Ombudsman Taking Action  </vt:lpstr>
      <vt:lpstr>Bullying and harassment</vt:lpstr>
      <vt:lpstr>CASE STUDY   </vt:lpstr>
      <vt:lpstr>Compensation awarded</vt:lpstr>
      <vt:lpstr>Key takeaways</vt:lpstr>
      <vt:lpstr>Count Financial Limited v Pillay [2021]</vt:lpstr>
      <vt:lpstr>Accountants Liability for Cyber Crime </vt:lpstr>
      <vt:lpstr>Reducing Exposure to Liability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Accountants and Third-Party Liability</dc:title>
  <dc:creator>Kurtis Blanch</dc:creator>
  <cp:lastModifiedBy>Jayne Qorraj</cp:lastModifiedBy>
  <cp:revision>30</cp:revision>
  <cp:lastPrinted>2022-05-24T22:47:35Z</cp:lastPrinted>
  <dcterms:created xsi:type="dcterms:W3CDTF">2022-05-22T23:10:34Z</dcterms:created>
  <dcterms:modified xsi:type="dcterms:W3CDTF">2022-05-24T23:48:01Z</dcterms:modified>
</cp:coreProperties>
</file>